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1.xml" ContentType="application/vnd.openxmlformats-officedocument.presentationml.notesSl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21"/>
  </p:notesMasterIdLst>
  <p:sldIdLst>
    <p:sldId id="257" r:id="rId2"/>
    <p:sldId id="571" r:id="rId3"/>
    <p:sldId id="572" r:id="rId4"/>
    <p:sldId id="573" r:id="rId5"/>
    <p:sldId id="574" r:id="rId6"/>
    <p:sldId id="575" r:id="rId7"/>
    <p:sldId id="576" r:id="rId8"/>
    <p:sldId id="556" r:id="rId9"/>
    <p:sldId id="559" r:id="rId10"/>
    <p:sldId id="561" r:id="rId11"/>
    <p:sldId id="562" r:id="rId12"/>
    <p:sldId id="563" r:id="rId13"/>
    <p:sldId id="564" r:id="rId14"/>
    <p:sldId id="565" r:id="rId15"/>
    <p:sldId id="566" r:id="rId16"/>
    <p:sldId id="567" r:id="rId17"/>
    <p:sldId id="568" r:id="rId18"/>
    <p:sldId id="569" r:id="rId19"/>
    <p:sldId id="57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N" initials="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CC"/>
    <a:srgbClr val="000090"/>
    <a:srgbClr val="FFCC00"/>
    <a:srgbClr val="FF9900"/>
    <a:srgbClr val="00006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3" autoAdjust="0"/>
    <p:restoredTop sz="69388" autoAdjust="0"/>
  </p:normalViewPr>
  <p:slideViewPr>
    <p:cSldViewPr>
      <p:cViewPr varScale="1">
        <p:scale>
          <a:sx n="87" d="100"/>
          <a:sy n="87" d="100"/>
        </p:scale>
        <p:origin x="3480" y="184"/>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notesViewPr>
    <p:cSldViewPr>
      <p:cViewPr varScale="1">
        <p:scale>
          <a:sx n="100" d="100"/>
          <a:sy n="100" d="100"/>
        </p:scale>
        <p:origin x="-41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ublic\Documents\Ergasies\ANAKOINOSEIS\2013%20-%20SOT\excel\Region%20specific%20oxidative%20potential%20index%20plo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ublic\Documents\Ergasies\ANAKOINOSEIS\2013%20-%20SOT\excel\Region%20specific%20oxidative%20potential%20index%20plo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Public\Documents\Ergasies\ANAKOINOSEIS\2013%20-%20SOT\excel\Region%20specific%20oxidative%20potential%20index%20plot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Spyros\Dropbox\Papers%20and%20conferences\Conferences\2016%20-%20Thessaloniki%20systems%20biology\excel%20files\chemochines.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Spyros\Dropbox\Papers%20and%20conferences\Conferences\2016%20-%20Thessaloniki%20systems%20biology\excel%20files\Lipidomic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Spyros\Dropbox\Papers%20and%20conferences\Conferences\2016%20-%20Thessaloniki%20systems%20biology\excel%20files\Immunorespons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64619242324983E-2"/>
          <c:y val="4.8315789473684208E-2"/>
          <c:w val="0.85877877425621785"/>
          <c:h val="0.78890674603174571"/>
        </c:manualLayout>
      </c:layout>
      <c:barChart>
        <c:barDir val="col"/>
        <c:grouping val="stacked"/>
        <c:varyColors val="0"/>
        <c:ser>
          <c:idx val="0"/>
          <c:order val="0"/>
          <c:tx>
            <c:strRef>
              <c:f>Data!$A$6</c:f>
              <c:strCache>
                <c:ptCount val="1"/>
                <c:pt idx="0">
                  <c:v>Q1</c:v>
                </c:pt>
              </c:strCache>
            </c:strRef>
          </c:tx>
          <c:spPr>
            <a:noFill/>
            <a:ln w="25400">
              <a:noFill/>
            </a:ln>
          </c:spPr>
          <c:invertIfNegative val="0"/>
          <c:errBars>
            <c:errBarType val="minus"/>
            <c:errValType val="cust"/>
            <c:noEndCap val="0"/>
            <c:minus>
              <c:numRef>
                <c:f>Data!$K$42:$P$42</c:f>
                <c:numCache>
                  <c:formatCode>General</c:formatCode>
                  <c:ptCount val="6"/>
                  <c:pt idx="0">
                    <c:v>1.1211678654185186</c:v>
                  </c:pt>
                  <c:pt idx="1">
                    <c:v>0.17991214383801513</c:v>
                  </c:pt>
                  <c:pt idx="2">
                    <c:v>0.36241946358934346</c:v>
                  </c:pt>
                  <c:pt idx="3">
                    <c:v>0.36115944040905001</c:v>
                  </c:pt>
                  <c:pt idx="4">
                    <c:v>9.254906927967349E-2</c:v>
                  </c:pt>
                  <c:pt idx="5">
                    <c:v>0.13446470582104408</c:v>
                  </c:pt>
                </c:numCache>
              </c:numRef>
            </c:minus>
            <c:spPr>
              <a:ln w="12700">
                <a:solidFill>
                  <a:srgbClr val="FF0000"/>
                </a:solidFill>
                <a:prstDash val="solid"/>
              </a:ln>
            </c:spPr>
          </c:errBars>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Data!$K$29:$P$29</c:f>
              <c:numCache>
                <c:formatCode>0.00</c:formatCode>
                <c:ptCount val="6"/>
                <c:pt idx="0">
                  <c:v>3.0221745859761642</c:v>
                </c:pt>
                <c:pt idx="1">
                  <c:v>0.74532492012538132</c:v>
                </c:pt>
                <c:pt idx="2">
                  <c:v>1.6002273387066377</c:v>
                </c:pt>
                <c:pt idx="3">
                  <c:v>1.0920590499332483</c:v>
                </c:pt>
                <c:pt idx="4">
                  <c:v>0.27990752746814301</c:v>
                </c:pt>
                <c:pt idx="5">
                  <c:v>0.53210994961956304</c:v>
                </c:pt>
              </c:numCache>
            </c:numRef>
          </c:val>
          <c:extLst>
            <c:ext xmlns:c16="http://schemas.microsoft.com/office/drawing/2014/chart" uri="{C3380CC4-5D6E-409C-BE32-E72D297353CC}">
              <c16:uniqueId val="{00000000-E35A-4F58-B841-DD130ED0B311}"/>
            </c:ext>
          </c:extLst>
        </c:ser>
        <c:ser>
          <c:idx val="1"/>
          <c:order val="1"/>
          <c:tx>
            <c:strRef>
              <c:f>Data!$A$13</c:f>
              <c:strCache>
                <c:ptCount val="1"/>
                <c:pt idx="0">
                  <c:v>Q2-Q1</c:v>
                </c:pt>
              </c:strCache>
            </c:strRef>
          </c:tx>
          <c:spPr>
            <a:solidFill>
              <a:srgbClr val="C00000"/>
            </a:solidFill>
            <a:ln w="12700">
              <a:solidFill>
                <a:srgbClr val="0070C0"/>
              </a:solidFill>
              <a:prstDash val="solid"/>
            </a:ln>
          </c:spPr>
          <c:invertIfNegative val="0"/>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Data!$K$36:$P$36</c:f>
              <c:numCache>
                <c:formatCode>General</c:formatCode>
                <c:ptCount val="6"/>
                <c:pt idx="0">
                  <c:v>10.66874499931177</c:v>
                </c:pt>
                <c:pt idx="1">
                  <c:v>2.483396199455135</c:v>
                </c:pt>
                <c:pt idx="2">
                  <c:v>5.3642022254174915</c:v>
                </c:pt>
                <c:pt idx="3">
                  <c:v>3.1774435351784387</c:v>
                </c:pt>
                <c:pt idx="4">
                  <c:v>0.871756747708468</c:v>
                </c:pt>
                <c:pt idx="5">
                  <c:v>1.2540245006174984</c:v>
                </c:pt>
              </c:numCache>
            </c:numRef>
          </c:val>
          <c:extLst>
            <c:ext xmlns:c16="http://schemas.microsoft.com/office/drawing/2014/chart" uri="{C3380CC4-5D6E-409C-BE32-E72D297353CC}">
              <c16:uniqueId val="{00000001-E35A-4F58-B841-DD130ED0B311}"/>
            </c:ext>
          </c:extLst>
        </c:ser>
        <c:ser>
          <c:idx val="2"/>
          <c:order val="2"/>
          <c:tx>
            <c:strRef>
              <c:f>Data!$A$14</c:f>
              <c:strCache>
                <c:ptCount val="1"/>
                <c:pt idx="0">
                  <c:v>25%-75%</c:v>
                </c:pt>
              </c:strCache>
            </c:strRef>
          </c:tx>
          <c:spPr>
            <a:solidFill>
              <a:srgbClr val="C00000"/>
            </a:solidFill>
            <a:ln w="12700">
              <a:solidFill>
                <a:srgbClr val="0070C0"/>
              </a:solidFill>
              <a:prstDash val="solid"/>
            </a:ln>
          </c:spPr>
          <c:invertIfNegative val="0"/>
          <c:errBars>
            <c:errBarType val="plus"/>
            <c:errValType val="percentage"/>
            <c:noEndCap val="0"/>
            <c:val val="35"/>
            <c:spPr>
              <a:ln w="12700">
                <a:solidFill>
                  <a:srgbClr val="FF0000"/>
                </a:solidFill>
                <a:headEnd w="lg" len="lg"/>
                <a:tailEnd w="lg" len="lg"/>
              </a:ln>
            </c:spPr>
          </c:errBars>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Data!$K$37:$P$37</c:f>
              <c:numCache>
                <c:formatCode>General</c:formatCode>
                <c:ptCount val="6"/>
                <c:pt idx="0">
                  <c:v>6.0228850800933955</c:v>
                </c:pt>
                <c:pt idx="1">
                  <c:v>4.7209814487085007</c:v>
                </c:pt>
                <c:pt idx="2">
                  <c:v>10.85471812583801</c:v>
                </c:pt>
                <c:pt idx="3">
                  <c:v>2.6580357093531561</c:v>
                </c:pt>
                <c:pt idx="4">
                  <c:v>2.0828745909132578</c:v>
                </c:pt>
                <c:pt idx="5">
                  <c:v>4.4205419971479696</c:v>
                </c:pt>
              </c:numCache>
            </c:numRef>
          </c:val>
          <c:extLst>
            <c:ext xmlns:c16="http://schemas.microsoft.com/office/drawing/2014/chart" uri="{C3380CC4-5D6E-409C-BE32-E72D297353CC}">
              <c16:uniqueId val="{00000002-E35A-4F58-B841-DD130ED0B311}"/>
            </c:ext>
          </c:extLst>
        </c:ser>
        <c:dLbls>
          <c:showLegendKey val="0"/>
          <c:showVal val="0"/>
          <c:showCatName val="0"/>
          <c:showSerName val="0"/>
          <c:showPercent val="0"/>
          <c:showBubbleSize val="0"/>
        </c:dLbls>
        <c:gapWidth val="150"/>
        <c:overlap val="100"/>
        <c:axId val="171422080"/>
        <c:axId val="171424000"/>
      </c:barChart>
      <c:lineChart>
        <c:grouping val="standard"/>
        <c:varyColors val="0"/>
        <c:ser>
          <c:idx val="4"/>
          <c:order val="3"/>
          <c:tx>
            <c:strRef>
              <c:f>Data!$A$10</c:f>
              <c:strCache>
                <c:ptCount val="1"/>
                <c:pt idx="0">
                  <c:v>Mean</c:v>
                </c:pt>
              </c:strCache>
            </c:strRef>
          </c:tx>
          <c:spPr>
            <a:ln w="28575">
              <a:noFill/>
            </a:ln>
          </c:spPr>
          <c:marker>
            <c:symbol val="circle"/>
            <c:size val="3"/>
            <c:spPr>
              <a:solidFill>
                <a:schemeClr val="accent6">
                  <a:lumMod val="75000"/>
                  <a:alpha val="63000"/>
                </a:schemeClr>
              </a:solidFill>
              <a:ln w="15875">
                <a:solidFill>
                  <a:schemeClr val="accent6">
                    <a:lumMod val="60000"/>
                    <a:lumOff val="40000"/>
                  </a:schemeClr>
                </a:solidFill>
              </a:ln>
            </c:spPr>
          </c:marker>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Data!$K$33:$P$33</c:f>
              <c:numCache>
                <c:formatCode>0.00</c:formatCode>
                <c:ptCount val="6"/>
                <c:pt idx="0">
                  <c:v>13.801742338763651</c:v>
                </c:pt>
                <c:pt idx="1">
                  <c:v>3.7589401938866387</c:v>
                </c:pt>
                <c:pt idx="2">
                  <c:v>7.5215839292540698</c:v>
                </c:pt>
                <c:pt idx="3">
                  <c:v>4.6110627919206353</c:v>
                </c:pt>
                <c:pt idx="4">
                  <c:v>1.2437974171907398</c:v>
                </c:pt>
                <c:pt idx="5">
                  <c:v>1.9290252062560269</c:v>
                </c:pt>
              </c:numCache>
            </c:numRef>
          </c:val>
          <c:smooth val="0"/>
          <c:extLst>
            <c:ext xmlns:c16="http://schemas.microsoft.com/office/drawing/2014/chart" uri="{C3380CC4-5D6E-409C-BE32-E72D297353CC}">
              <c16:uniqueId val="{00000003-E35A-4F58-B841-DD130ED0B311}"/>
            </c:ext>
          </c:extLst>
        </c:ser>
        <c:dLbls>
          <c:showLegendKey val="0"/>
          <c:showVal val="0"/>
          <c:showCatName val="0"/>
          <c:showSerName val="0"/>
          <c:showPercent val="0"/>
          <c:showBubbleSize val="0"/>
        </c:dLbls>
        <c:marker val="1"/>
        <c:smooth val="0"/>
        <c:axId val="171422080"/>
        <c:axId val="171424000"/>
      </c:lineChart>
      <c:catAx>
        <c:axId val="171422080"/>
        <c:scaling>
          <c:orientation val="minMax"/>
        </c:scaling>
        <c:delete val="0"/>
        <c:axPos val="b"/>
        <c:numFmt formatCode="General" sourceLinked="1"/>
        <c:majorTickMark val="out"/>
        <c:minorTickMark val="none"/>
        <c:tickLblPos val="nextTo"/>
        <c:spPr>
          <a:ln w="3175">
            <a:solidFill>
              <a:srgbClr val="000099"/>
            </a:solidFill>
            <a:prstDash val="solid"/>
          </a:ln>
        </c:spPr>
        <c:txPr>
          <a:bodyPr rot="0" vert="horz"/>
          <a:lstStyle/>
          <a:p>
            <a:pPr>
              <a:defRPr/>
            </a:pPr>
            <a:endParaRPr lang="en-US"/>
          </a:p>
        </c:txPr>
        <c:crossAx val="171424000"/>
        <c:crosses val="autoZero"/>
        <c:auto val="1"/>
        <c:lblAlgn val="ctr"/>
        <c:lblOffset val="100"/>
        <c:tickLblSkip val="1"/>
        <c:tickMarkSkip val="1"/>
        <c:noMultiLvlLbl val="0"/>
      </c:catAx>
      <c:valAx>
        <c:axId val="171424000"/>
        <c:scaling>
          <c:orientation val="minMax"/>
          <c:min val="0"/>
        </c:scaling>
        <c:delete val="0"/>
        <c:axPos val="l"/>
        <c:title>
          <c:tx>
            <c:rich>
              <a:bodyPr rot="-5400000" vert="horz"/>
              <a:lstStyle/>
              <a:p>
                <a:pPr>
                  <a:defRPr/>
                </a:pPr>
                <a:r>
                  <a:rPr lang="en-US"/>
                  <a:t>Index</a:t>
                </a:r>
              </a:p>
            </c:rich>
          </c:tx>
          <c:layout>
            <c:manualLayout>
              <c:xMode val="edge"/>
              <c:yMode val="edge"/>
              <c:x val="5.8679704342078599E-3"/>
              <c:y val="0.38479146825396798"/>
            </c:manualLayout>
          </c:layout>
          <c:overlay val="0"/>
        </c:title>
        <c:numFmt formatCode="#,##0" sourceLinked="0"/>
        <c:majorTickMark val="out"/>
        <c:minorTickMark val="none"/>
        <c:tickLblPos val="nextTo"/>
        <c:spPr>
          <a:ln w="3175">
            <a:solidFill>
              <a:srgbClr val="000099"/>
            </a:solidFill>
            <a:prstDash val="solid"/>
          </a:ln>
        </c:spPr>
        <c:txPr>
          <a:bodyPr rot="0" vert="horz"/>
          <a:lstStyle/>
          <a:p>
            <a:pPr>
              <a:defRPr/>
            </a:pPr>
            <a:endParaRPr lang="en-US"/>
          </a:p>
        </c:txPr>
        <c:crossAx val="171422080"/>
        <c:crosses val="autoZero"/>
        <c:crossBetween val="between"/>
      </c:valAx>
      <c:spPr>
        <a:noFill/>
        <a:ln w="25400">
          <a:noFill/>
        </a:ln>
      </c:spPr>
    </c:plotArea>
    <c:plotVisOnly val="0"/>
    <c:dispBlanksAs val="gap"/>
    <c:showDLblsOverMax val="0"/>
  </c:chart>
  <c:spPr>
    <a:noFill/>
    <a:ln w="9525">
      <a:noFill/>
    </a:ln>
  </c:spPr>
  <c:txPr>
    <a:bodyPr/>
    <a:lstStyle/>
    <a:p>
      <a:pPr>
        <a:defRPr sz="100" b="1" i="0" u="none" strike="noStrike" baseline="0">
          <a:solidFill>
            <a:srgbClr val="000000"/>
          </a:solidFill>
          <a:latin typeface="Arial Narrow" pitchFamily="34" charset="0"/>
          <a:ea typeface="Arial"/>
          <a:cs typeface="Aria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70375223078139E-2"/>
          <c:y val="4.8315789473684208E-2"/>
          <c:w val="0.85877877425621785"/>
          <c:h val="0.78890674603174571"/>
        </c:manualLayout>
      </c:layout>
      <c:barChart>
        <c:barDir val="col"/>
        <c:grouping val="stacked"/>
        <c:varyColors val="0"/>
        <c:ser>
          <c:idx val="0"/>
          <c:order val="0"/>
          <c:tx>
            <c:strRef>
              <c:f>Data!$A$6</c:f>
              <c:strCache>
                <c:ptCount val="1"/>
                <c:pt idx="0">
                  <c:v>Q1</c:v>
                </c:pt>
              </c:strCache>
            </c:strRef>
          </c:tx>
          <c:spPr>
            <a:noFill/>
            <a:ln w="25400">
              <a:noFill/>
            </a:ln>
          </c:spPr>
          <c:invertIfNegative val="0"/>
          <c:errBars>
            <c:errBarType val="minus"/>
            <c:errValType val="cust"/>
            <c:noEndCap val="0"/>
            <c:minus>
              <c:numRef>
                <c:f>Data!$K$42:$P$42</c:f>
                <c:numCache>
                  <c:formatCode>General</c:formatCode>
                  <c:ptCount val="6"/>
                  <c:pt idx="0">
                    <c:v>1.1211678654185186</c:v>
                  </c:pt>
                  <c:pt idx="1">
                    <c:v>0.17991214383801513</c:v>
                  </c:pt>
                  <c:pt idx="2">
                    <c:v>0.36241946358934346</c:v>
                  </c:pt>
                  <c:pt idx="3">
                    <c:v>0.36115944040905001</c:v>
                  </c:pt>
                  <c:pt idx="4">
                    <c:v>9.254906927967349E-2</c:v>
                  </c:pt>
                  <c:pt idx="5">
                    <c:v>0.13446470582104408</c:v>
                  </c:pt>
                </c:numCache>
              </c:numRef>
            </c:minus>
            <c:spPr>
              <a:ln w="12700">
                <a:solidFill>
                  <a:srgbClr val="FF0000"/>
                </a:solidFill>
                <a:prstDash val="solid"/>
              </a:ln>
            </c:spPr>
          </c:errBars>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Data!$K$29:$P$29</c:f>
              <c:numCache>
                <c:formatCode>0.00</c:formatCode>
                <c:ptCount val="6"/>
                <c:pt idx="0">
                  <c:v>3.0221745859761642</c:v>
                </c:pt>
                <c:pt idx="1">
                  <c:v>0.74532492012538132</c:v>
                </c:pt>
                <c:pt idx="2">
                  <c:v>1.6002273387066377</c:v>
                </c:pt>
                <c:pt idx="3">
                  <c:v>1.0920590499332483</c:v>
                </c:pt>
                <c:pt idx="4">
                  <c:v>0.27990752746814301</c:v>
                </c:pt>
                <c:pt idx="5">
                  <c:v>0.53210994961956304</c:v>
                </c:pt>
              </c:numCache>
            </c:numRef>
          </c:val>
          <c:extLst>
            <c:ext xmlns:c16="http://schemas.microsoft.com/office/drawing/2014/chart" uri="{C3380CC4-5D6E-409C-BE32-E72D297353CC}">
              <c16:uniqueId val="{00000000-2152-4DF1-9888-53DCB76ACED0}"/>
            </c:ext>
          </c:extLst>
        </c:ser>
        <c:ser>
          <c:idx val="1"/>
          <c:order val="1"/>
          <c:tx>
            <c:strRef>
              <c:f>Data!$A$13</c:f>
              <c:strCache>
                <c:ptCount val="1"/>
                <c:pt idx="0">
                  <c:v>Q2-Q1</c:v>
                </c:pt>
              </c:strCache>
            </c:strRef>
          </c:tx>
          <c:spPr>
            <a:solidFill>
              <a:schemeClr val="bg2">
                <a:lumMod val="75000"/>
              </a:schemeClr>
            </a:solidFill>
            <a:ln w="12700">
              <a:solidFill>
                <a:srgbClr val="0070C0"/>
              </a:solidFill>
              <a:prstDash val="solid"/>
            </a:ln>
          </c:spPr>
          <c:invertIfNegative val="0"/>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Data!$K$36:$P$36</c:f>
              <c:numCache>
                <c:formatCode>General</c:formatCode>
                <c:ptCount val="6"/>
                <c:pt idx="0">
                  <c:v>10.66874499931177</c:v>
                </c:pt>
                <c:pt idx="1">
                  <c:v>2.483396199455135</c:v>
                </c:pt>
                <c:pt idx="2">
                  <c:v>5.3642022254174915</c:v>
                </c:pt>
                <c:pt idx="3">
                  <c:v>3.1774435351784387</c:v>
                </c:pt>
                <c:pt idx="4">
                  <c:v>0.871756747708468</c:v>
                </c:pt>
                <c:pt idx="5">
                  <c:v>1.2540245006174984</c:v>
                </c:pt>
              </c:numCache>
            </c:numRef>
          </c:val>
          <c:extLst>
            <c:ext xmlns:c16="http://schemas.microsoft.com/office/drawing/2014/chart" uri="{C3380CC4-5D6E-409C-BE32-E72D297353CC}">
              <c16:uniqueId val="{00000001-2152-4DF1-9888-53DCB76ACED0}"/>
            </c:ext>
          </c:extLst>
        </c:ser>
        <c:ser>
          <c:idx val="2"/>
          <c:order val="2"/>
          <c:tx>
            <c:strRef>
              <c:f>Data!$A$14</c:f>
              <c:strCache>
                <c:ptCount val="1"/>
                <c:pt idx="0">
                  <c:v>25%-75%</c:v>
                </c:pt>
              </c:strCache>
            </c:strRef>
          </c:tx>
          <c:spPr>
            <a:solidFill>
              <a:schemeClr val="bg2">
                <a:lumMod val="75000"/>
              </a:schemeClr>
            </a:solidFill>
            <a:ln w="12700">
              <a:solidFill>
                <a:srgbClr val="0070C0"/>
              </a:solidFill>
              <a:prstDash val="solid"/>
            </a:ln>
          </c:spPr>
          <c:invertIfNegative val="0"/>
          <c:errBars>
            <c:errBarType val="plus"/>
            <c:errValType val="percentage"/>
            <c:noEndCap val="0"/>
            <c:val val="35"/>
            <c:spPr>
              <a:ln w="12700">
                <a:solidFill>
                  <a:srgbClr val="FF0000"/>
                </a:solidFill>
                <a:headEnd w="lg" len="lg"/>
                <a:tailEnd w="lg" len="lg"/>
              </a:ln>
            </c:spPr>
          </c:errBars>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Data!$K$37:$P$37</c:f>
              <c:numCache>
                <c:formatCode>General</c:formatCode>
                <c:ptCount val="6"/>
                <c:pt idx="0">
                  <c:v>6.0228850800933955</c:v>
                </c:pt>
                <c:pt idx="1">
                  <c:v>4.7209814487085007</c:v>
                </c:pt>
                <c:pt idx="2">
                  <c:v>10.85471812583801</c:v>
                </c:pt>
                <c:pt idx="3">
                  <c:v>2.6580357093531561</c:v>
                </c:pt>
                <c:pt idx="4">
                  <c:v>2.0828745909132578</c:v>
                </c:pt>
                <c:pt idx="5">
                  <c:v>4.4205419971479696</c:v>
                </c:pt>
              </c:numCache>
            </c:numRef>
          </c:val>
          <c:extLst>
            <c:ext xmlns:c16="http://schemas.microsoft.com/office/drawing/2014/chart" uri="{C3380CC4-5D6E-409C-BE32-E72D297353CC}">
              <c16:uniqueId val="{00000002-2152-4DF1-9888-53DCB76ACED0}"/>
            </c:ext>
          </c:extLst>
        </c:ser>
        <c:dLbls>
          <c:showLegendKey val="0"/>
          <c:showVal val="0"/>
          <c:showCatName val="0"/>
          <c:showSerName val="0"/>
          <c:showPercent val="0"/>
          <c:showBubbleSize val="0"/>
        </c:dLbls>
        <c:gapWidth val="150"/>
        <c:overlap val="100"/>
        <c:axId val="178419968"/>
        <c:axId val="184836480"/>
      </c:barChart>
      <c:lineChart>
        <c:grouping val="standard"/>
        <c:varyColors val="0"/>
        <c:ser>
          <c:idx val="4"/>
          <c:order val="3"/>
          <c:tx>
            <c:strRef>
              <c:f>Data!$A$10</c:f>
              <c:strCache>
                <c:ptCount val="1"/>
                <c:pt idx="0">
                  <c:v>Mean</c:v>
                </c:pt>
              </c:strCache>
            </c:strRef>
          </c:tx>
          <c:spPr>
            <a:ln w="28575">
              <a:noFill/>
            </a:ln>
          </c:spPr>
          <c:marker>
            <c:symbol val="circle"/>
            <c:size val="3"/>
            <c:spPr>
              <a:solidFill>
                <a:srgbClr val="00B050">
                  <a:alpha val="63000"/>
                </a:srgbClr>
              </a:solidFill>
              <a:ln w="15875">
                <a:solidFill>
                  <a:srgbClr val="00B050"/>
                </a:solidFill>
              </a:ln>
            </c:spPr>
          </c:marker>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Data!$K$33:$P$33</c:f>
              <c:numCache>
                <c:formatCode>0.00</c:formatCode>
                <c:ptCount val="6"/>
                <c:pt idx="0">
                  <c:v>13.801742338763651</c:v>
                </c:pt>
                <c:pt idx="1">
                  <c:v>3.7589401938866387</c:v>
                </c:pt>
                <c:pt idx="2">
                  <c:v>7.5215839292540698</c:v>
                </c:pt>
                <c:pt idx="3">
                  <c:v>4.6110627919206353</c:v>
                </c:pt>
                <c:pt idx="4">
                  <c:v>1.2437974171907398</c:v>
                </c:pt>
                <c:pt idx="5">
                  <c:v>1.9290252062560269</c:v>
                </c:pt>
              </c:numCache>
            </c:numRef>
          </c:val>
          <c:smooth val="0"/>
          <c:extLst>
            <c:ext xmlns:c16="http://schemas.microsoft.com/office/drawing/2014/chart" uri="{C3380CC4-5D6E-409C-BE32-E72D297353CC}">
              <c16:uniqueId val="{00000003-2152-4DF1-9888-53DCB76ACED0}"/>
            </c:ext>
          </c:extLst>
        </c:ser>
        <c:dLbls>
          <c:showLegendKey val="0"/>
          <c:showVal val="0"/>
          <c:showCatName val="0"/>
          <c:showSerName val="0"/>
          <c:showPercent val="0"/>
          <c:showBubbleSize val="0"/>
        </c:dLbls>
        <c:marker val="1"/>
        <c:smooth val="0"/>
        <c:axId val="178419968"/>
        <c:axId val="184836480"/>
      </c:lineChart>
      <c:catAx>
        <c:axId val="178419968"/>
        <c:scaling>
          <c:orientation val="minMax"/>
        </c:scaling>
        <c:delete val="0"/>
        <c:axPos val="b"/>
        <c:numFmt formatCode="General" sourceLinked="1"/>
        <c:majorTickMark val="out"/>
        <c:minorTickMark val="none"/>
        <c:tickLblPos val="nextTo"/>
        <c:spPr>
          <a:ln w="3175">
            <a:solidFill>
              <a:srgbClr val="000099"/>
            </a:solidFill>
            <a:prstDash val="solid"/>
          </a:ln>
        </c:spPr>
        <c:txPr>
          <a:bodyPr rot="0" vert="horz"/>
          <a:lstStyle/>
          <a:p>
            <a:pPr>
              <a:defRPr/>
            </a:pPr>
            <a:endParaRPr lang="en-US"/>
          </a:p>
        </c:txPr>
        <c:crossAx val="184836480"/>
        <c:crosses val="autoZero"/>
        <c:auto val="1"/>
        <c:lblAlgn val="ctr"/>
        <c:lblOffset val="100"/>
        <c:tickLblSkip val="1"/>
        <c:tickMarkSkip val="1"/>
        <c:noMultiLvlLbl val="0"/>
      </c:catAx>
      <c:valAx>
        <c:axId val="184836480"/>
        <c:scaling>
          <c:orientation val="minMax"/>
          <c:min val="0"/>
        </c:scaling>
        <c:delete val="0"/>
        <c:axPos val="l"/>
        <c:title>
          <c:tx>
            <c:rich>
              <a:bodyPr rot="-5400000" vert="horz"/>
              <a:lstStyle/>
              <a:p>
                <a:pPr>
                  <a:defRPr/>
                </a:pPr>
                <a:r>
                  <a:rPr lang="en-US"/>
                  <a:t>Index</a:t>
                </a:r>
              </a:p>
            </c:rich>
          </c:tx>
          <c:layout>
            <c:manualLayout>
              <c:xMode val="edge"/>
              <c:yMode val="edge"/>
              <c:x val="5.8679704342078599E-3"/>
              <c:y val="0.38479146825396798"/>
            </c:manualLayout>
          </c:layout>
          <c:overlay val="0"/>
        </c:title>
        <c:numFmt formatCode="#,##0" sourceLinked="0"/>
        <c:majorTickMark val="out"/>
        <c:minorTickMark val="none"/>
        <c:tickLblPos val="nextTo"/>
        <c:spPr>
          <a:ln w="3175">
            <a:solidFill>
              <a:srgbClr val="000099"/>
            </a:solidFill>
            <a:prstDash val="solid"/>
          </a:ln>
        </c:spPr>
        <c:txPr>
          <a:bodyPr rot="0" vert="horz"/>
          <a:lstStyle/>
          <a:p>
            <a:pPr>
              <a:defRPr/>
            </a:pPr>
            <a:endParaRPr lang="en-US"/>
          </a:p>
        </c:txPr>
        <c:crossAx val="178419968"/>
        <c:crosses val="autoZero"/>
        <c:crossBetween val="between"/>
      </c:valAx>
      <c:spPr>
        <a:noFill/>
        <a:ln w="25400">
          <a:noFill/>
        </a:ln>
      </c:spPr>
    </c:plotArea>
    <c:plotVisOnly val="0"/>
    <c:dispBlanksAs val="gap"/>
    <c:showDLblsOverMax val="0"/>
  </c:chart>
  <c:spPr>
    <a:noFill/>
    <a:ln w="9525">
      <a:noFill/>
    </a:ln>
  </c:spPr>
  <c:txPr>
    <a:bodyPr/>
    <a:lstStyle/>
    <a:p>
      <a:pPr>
        <a:defRPr sz="100" b="1" i="0" u="none" strike="noStrike" baseline="0">
          <a:solidFill>
            <a:srgbClr val="000000"/>
          </a:solidFill>
          <a:latin typeface="Arial Narrow" pitchFamily="34" charset="0"/>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70375223078139E-2"/>
          <c:y val="4.8315789473684208E-2"/>
          <c:w val="0.85877877425621785"/>
          <c:h val="0.78890674603174571"/>
        </c:manualLayout>
      </c:layout>
      <c:barChart>
        <c:barDir val="col"/>
        <c:grouping val="stacked"/>
        <c:varyColors val="0"/>
        <c:ser>
          <c:idx val="0"/>
          <c:order val="0"/>
          <c:tx>
            <c:strRef>
              <c:f>Data!$A$6</c:f>
              <c:strCache>
                <c:ptCount val="1"/>
                <c:pt idx="0">
                  <c:v>Q1</c:v>
                </c:pt>
              </c:strCache>
            </c:strRef>
          </c:tx>
          <c:spPr>
            <a:noFill/>
            <a:ln w="25400">
              <a:noFill/>
            </a:ln>
          </c:spPr>
          <c:invertIfNegative val="0"/>
          <c:errBars>
            <c:errBarType val="minus"/>
            <c:errValType val="cust"/>
            <c:noEndCap val="0"/>
            <c:minus>
              <c:numRef>
                <c:f>Data!$K$42:$P$42</c:f>
                <c:numCache>
                  <c:formatCode>General</c:formatCode>
                  <c:ptCount val="6"/>
                  <c:pt idx="0">
                    <c:v>1.1211678654185186</c:v>
                  </c:pt>
                  <c:pt idx="1">
                    <c:v>0.17991214383801513</c:v>
                  </c:pt>
                  <c:pt idx="2">
                    <c:v>0.36241946358934346</c:v>
                  </c:pt>
                  <c:pt idx="3">
                    <c:v>0.36115944040905001</c:v>
                  </c:pt>
                  <c:pt idx="4">
                    <c:v>9.254906927967349E-2</c:v>
                  </c:pt>
                  <c:pt idx="5">
                    <c:v>0.13446470582104408</c:v>
                  </c:pt>
                </c:numCache>
              </c:numRef>
            </c:minus>
            <c:spPr>
              <a:ln w="12700">
                <a:solidFill>
                  <a:srgbClr val="FF0000"/>
                </a:solidFill>
                <a:prstDash val="solid"/>
              </a:ln>
            </c:spPr>
          </c:errBars>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Data!$K$29:$P$29</c:f>
              <c:numCache>
                <c:formatCode>0.00</c:formatCode>
                <c:ptCount val="6"/>
                <c:pt idx="0">
                  <c:v>3.0221745859761642</c:v>
                </c:pt>
                <c:pt idx="1">
                  <c:v>0.74532492012538132</c:v>
                </c:pt>
                <c:pt idx="2">
                  <c:v>1.6002273387066377</c:v>
                </c:pt>
                <c:pt idx="3">
                  <c:v>1.0920590499332483</c:v>
                </c:pt>
                <c:pt idx="4">
                  <c:v>0.27990752746814301</c:v>
                </c:pt>
                <c:pt idx="5">
                  <c:v>0.53210994961956304</c:v>
                </c:pt>
              </c:numCache>
            </c:numRef>
          </c:val>
          <c:extLst>
            <c:ext xmlns:c16="http://schemas.microsoft.com/office/drawing/2014/chart" uri="{C3380CC4-5D6E-409C-BE32-E72D297353CC}">
              <c16:uniqueId val="{00000000-7423-40BE-BC3C-471A65B8FFCB}"/>
            </c:ext>
          </c:extLst>
        </c:ser>
        <c:ser>
          <c:idx val="1"/>
          <c:order val="1"/>
          <c:tx>
            <c:strRef>
              <c:f>Data!$A$13</c:f>
              <c:strCache>
                <c:ptCount val="1"/>
                <c:pt idx="0">
                  <c:v>Q2-Q1</c:v>
                </c:pt>
              </c:strCache>
            </c:strRef>
          </c:tx>
          <c:spPr>
            <a:solidFill>
              <a:schemeClr val="bg1">
                <a:lumMod val="85000"/>
              </a:schemeClr>
            </a:solidFill>
            <a:ln w="12700">
              <a:solidFill>
                <a:srgbClr val="0070C0"/>
              </a:solidFill>
              <a:prstDash val="solid"/>
            </a:ln>
          </c:spPr>
          <c:invertIfNegative val="0"/>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Data!$K$36:$P$36</c:f>
              <c:numCache>
                <c:formatCode>General</c:formatCode>
                <c:ptCount val="6"/>
                <c:pt idx="0">
                  <c:v>10.66874499931177</c:v>
                </c:pt>
                <c:pt idx="1">
                  <c:v>2.483396199455135</c:v>
                </c:pt>
                <c:pt idx="2">
                  <c:v>5.3642022254174915</c:v>
                </c:pt>
                <c:pt idx="3">
                  <c:v>3.1774435351784387</c:v>
                </c:pt>
                <c:pt idx="4">
                  <c:v>0.871756747708468</c:v>
                </c:pt>
                <c:pt idx="5">
                  <c:v>1.2540245006174984</c:v>
                </c:pt>
              </c:numCache>
            </c:numRef>
          </c:val>
          <c:extLst>
            <c:ext xmlns:c16="http://schemas.microsoft.com/office/drawing/2014/chart" uri="{C3380CC4-5D6E-409C-BE32-E72D297353CC}">
              <c16:uniqueId val="{00000001-7423-40BE-BC3C-471A65B8FFCB}"/>
            </c:ext>
          </c:extLst>
        </c:ser>
        <c:ser>
          <c:idx val="2"/>
          <c:order val="2"/>
          <c:tx>
            <c:strRef>
              <c:f>Data!$A$14</c:f>
              <c:strCache>
                <c:ptCount val="1"/>
                <c:pt idx="0">
                  <c:v>25%-75%</c:v>
                </c:pt>
              </c:strCache>
            </c:strRef>
          </c:tx>
          <c:spPr>
            <a:solidFill>
              <a:schemeClr val="bg1">
                <a:lumMod val="75000"/>
              </a:schemeClr>
            </a:solidFill>
            <a:ln w="12700">
              <a:solidFill>
                <a:srgbClr val="0070C0"/>
              </a:solidFill>
              <a:prstDash val="solid"/>
            </a:ln>
          </c:spPr>
          <c:invertIfNegative val="0"/>
          <c:errBars>
            <c:errBarType val="plus"/>
            <c:errValType val="percentage"/>
            <c:noEndCap val="0"/>
            <c:val val="35"/>
            <c:spPr>
              <a:ln w="12700">
                <a:solidFill>
                  <a:srgbClr val="FF0000"/>
                </a:solidFill>
                <a:headEnd w="lg" len="lg"/>
                <a:tailEnd w="lg" len="lg"/>
              </a:ln>
            </c:spPr>
          </c:errBars>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Data!$K$37:$P$37</c:f>
              <c:numCache>
                <c:formatCode>General</c:formatCode>
                <c:ptCount val="6"/>
                <c:pt idx="0">
                  <c:v>6.0228850800933955</c:v>
                </c:pt>
                <c:pt idx="1">
                  <c:v>4.7209814487085007</c:v>
                </c:pt>
                <c:pt idx="2">
                  <c:v>10.85471812583801</c:v>
                </c:pt>
                <c:pt idx="3">
                  <c:v>2.6580357093531561</c:v>
                </c:pt>
                <c:pt idx="4">
                  <c:v>2.0828745909132578</c:v>
                </c:pt>
                <c:pt idx="5">
                  <c:v>4.4205419971479696</c:v>
                </c:pt>
              </c:numCache>
            </c:numRef>
          </c:val>
          <c:extLst>
            <c:ext xmlns:c16="http://schemas.microsoft.com/office/drawing/2014/chart" uri="{C3380CC4-5D6E-409C-BE32-E72D297353CC}">
              <c16:uniqueId val="{00000002-7423-40BE-BC3C-471A65B8FFCB}"/>
            </c:ext>
          </c:extLst>
        </c:ser>
        <c:dLbls>
          <c:showLegendKey val="0"/>
          <c:showVal val="0"/>
          <c:showCatName val="0"/>
          <c:showSerName val="0"/>
          <c:showPercent val="0"/>
          <c:showBubbleSize val="0"/>
        </c:dLbls>
        <c:gapWidth val="150"/>
        <c:overlap val="100"/>
        <c:axId val="257207296"/>
        <c:axId val="257206528"/>
      </c:barChart>
      <c:lineChart>
        <c:grouping val="standard"/>
        <c:varyColors val="0"/>
        <c:ser>
          <c:idx val="4"/>
          <c:order val="3"/>
          <c:tx>
            <c:strRef>
              <c:f>Data!$A$10</c:f>
              <c:strCache>
                <c:ptCount val="1"/>
                <c:pt idx="0">
                  <c:v>Mean</c:v>
                </c:pt>
              </c:strCache>
            </c:strRef>
          </c:tx>
          <c:spPr>
            <a:ln w="28575">
              <a:noFill/>
            </a:ln>
          </c:spPr>
          <c:marker>
            <c:symbol val="circle"/>
            <c:size val="3"/>
            <c:spPr>
              <a:solidFill>
                <a:srgbClr val="FF0000">
                  <a:alpha val="63000"/>
                </a:srgbClr>
              </a:solidFill>
              <a:ln w="15875">
                <a:solidFill>
                  <a:srgbClr val="FF0000"/>
                </a:solidFill>
              </a:ln>
            </c:spPr>
          </c:marker>
          <c:cat>
            <c:multiLvlStrRef>
              <c:f>Data!$K$3:$P$4</c:f>
              <c:multiLvlStrCache>
                <c:ptCount val="6"/>
                <c:lvl>
                  <c:pt idx="0">
                    <c:v>Nasopharyngeal</c:v>
                  </c:pt>
                  <c:pt idx="1">
                    <c:v>Tracheobronchial</c:v>
                  </c:pt>
                  <c:pt idx="2">
                    <c:v>Pulmonary bronchioles</c:v>
                  </c:pt>
                  <c:pt idx="3">
                    <c:v>Nasopharyngeal</c:v>
                  </c:pt>
                  <c:pt idx="4">
                    <c:v>Tracheobronchial</c:v>
                  </c:pt>
                  <c:pt idx="5">
                    <c:v>Pulmonary bronchioles</c:v>
                  </c:pt>
                </c:lvl>
                <c:lvl>
                  <c:pt idx="0">
                    <c:v>Traffic</c:v>
                  </c:pt>
                  <c:pt idx="3">
                    <c:v>Urban background</c:v>
                  </c:pt>
                </c:lvl>
              </c:multiLvlStrCache>
            </c:multiLvlStrRef>
          </c:cat>
          <c:val>
            <c:numRef>
              <c:f>Data!$K$33:$P$33</c:f>
              <c:numCache>
                <c:formatCode>0.00</c:formatCode>
                <c:ptCount val="6"/>
                <c:pt idx="0">
                  <c:v>13.801742338763651</c:v>
                </c:pt>
                <c:pt idx="1">
                  <c:v>3.7589401938866387</c:v>
                </c:pt>
                <c:pt idx="2">
                  <c:v>7.5215839292540698</c:v>
                </c:pt>
                <c:pt idx="3">
                  <c:v>4.6110627919206353</c:v>
                </c:pt>
                <c:pt idx="4">
                  <c:v>1.2437974171907398</c:v>
                </c:pt>
                <c:pt idx="5">
                  <c:v>1.9290252062560269</c:v>
                </c:pt>
              </c:numCache>
            </c:numRef>
          </c:val>
          <c:smooth val="0"/>
          <c:extLst>
            <c:ext xmlns:c16="http://schemas.microsoft.com/office/drawing/2014/chart" uri="{C3380CC4-5D6E-409C-BE32-E72D297353CC}">
              <c16:uniqueId val="{00000003-7423-40BE-BC3C-471A65B8FFCB}"/>
            </c:ext>
          </c:extLst>
        </c:ser>
        <c:dLbls>
          <c:showLegendKey val="0"/>
          <c:showVal val="0"/>
          <c:showCatName val="0"/>
          <c:showSerName val="0"/>
          <c:showPercent val="0"/>
          <c:showBubbleSize val="0"/>
        </c:dLbls>
        <c:marker val="1"/>
        <c:smooth val="0"/>
        <c:axId val="257207296"/>
        <c:axId val="257206528"/>
      </c:lineChart>
      <c:catAx>
        <c:axId val="257207296"/>
        <c:scaling>
          <c:orientation val="minMax"/>
        </c:scaling>
        <c:delete val="0"/>
        <c:axPos val="b"/>
        <c:numFmt formatCode="General" sourceLinked="1"/>
        <c:majorTickMark val="out"/>
        <c:minorTickMark val="none"/>
        <c:tickLblPos val="nextTo"/>
        <c:spPr>
          <a:ln w="3175">
            <a:solidFill>
              <a:srgbClr val="000099"/>
            </a:solidFill>
            <a:prstDash val="solid"/>
          </a:ln>
        </c:spPr>
        <c:txPr>
          <a:bodyPr rot="0" vert="horz"/>
          <a:lstStyle/>
          <a:p>
            <a:pPr>
              <a:defRPr/>
            </a:pPr>
            <a:endParaRPr lang="en-US"/>
          </a:p>
        </c:txPr>
        <c:crossAx val="257206528"/>
        <c:crosses val="autoZero"/>
        <c:auto val="1"/>
        <c:lblAlgn val="ctr"/>
        <c:lblOffset val="100"/>
        <c:tickLblSkip val="1"/>
        <c:tickMarkSkip val="1"/>
        <c:noMultiLvlLbl val="0"/>
      </c:catAx>
      <c:valAx>
        <c:axId val="257206528"/>
        <c:scaling>
          <c:orientation val="minMax"/>
          <c:min val="0"/>
        </c:scaling>
        <c:delete val="0"/>
        <c:axPos val="l"/>
        <c:title>
          <c:tx>
            <c:rich>
              <a:bodyPr rot="-5400000" vert="horz"/>
              <a:lstStyle/>
              <a:p>
                <a:pPr>
                  <a:defRPr/>
                </a:pPr>
                <a:r>
                  <a:rPr lang="en-US"/>
                  <a:t>Index</a:t>
                </a:r>
              </a:p>
            </c:rich>
          </c:tx>
          <c:layout>
            <c:manualLayout>
              <c:xMode val="edge"/>
              <c:yMode val="edge"/>
              <c:x val="5.8679704342078599E-3"/>
              <c:y val="0.38479146825396798"/>
            </c:manualLayout>
          </c:layout>
          <c:overlay val="0"/>
        </c:title>
        <c:numFmt formatCode="#,##0" sourceLinked="0"/>
        <c:majorTickMark val="out"/>
        <c:minorTickMark val="none"/>
        <c:tickLblPos val="nextTo"/>
        <c:spPr>
          <a:ln w="3175">
            <a:solidFill>
              <a:srgbClr val="000099"/>
            </a:solidFill>
            <a:prstDash val="solid"/>
          </a:ln>
        </c:spPr>
        <c:txPr>
          <a:bodyPr rot="0" vert="horz"/>
          <a:lstStyle/>
          <a:p>
            <a:pPr>
              <a:defRPr/>
            </a:pPr>
            <a:endParaRPr lang="en-US"/>
          </a:p>
        </c:txPr>
        <c:crossAx val="257207296"/>
        <c:crosses val="autoZero"/>
        <c:crossBetween val="between"/>
      </c:valAx>
      <c:spPr>
        <a:noFill/>
        <a:ln w="25400">
          <a:noFill/>
        </a:ln>
      </c:spPr>
    </c:plotArea>
    <c:plotVisOnly val="0"/>
    <c:dispBlanksAs val="gap"/>
    <c:showDLblsOverMax val="0"/>
  </c:chart>
  <c:spPr>
    <a:noFill/>
    <a:ln w="9525">
      <a:noFill/>
    </a:ln>
  </c:spPr>
  <c:txPr>
    <a:bodyPr/>
    <a:lstStyle/>
    <a:p>
      <a:pPr>
        <a:defRPr sz="100" b="1" i="0" u="none" strike="noStrike" baseline="0">
          <a:solidFill>
            <a:srgbClr val="000000"/>
          </a:solidFill>
          <a:latin typeface="Arial Narrow" pitchFamily="34" charset="0"/>
          <a:ea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3309423937021"/>
          <c:y val="1.8222062471687599E-2"/>
          <c:w val="0.85057019640668996"/>
          <c:h val="0.88611392891297103"/>
        </c:manualLayout>
      </c:layout>
      <c:barChart>
        <c:barDir val="col"/>
        <c:grouping val="clustered"/>
        <c:varyColors val="0"/>
        <c:ser>
          <c:idx val="0"/>
          <c:order val="0"/>
          <c:tx>
            <c:strRef>
              <c:f>Sheet1!$E$8</c:f>
              <c:strCache>
                <c:ptCount val="1"/>
                <c:pt idx="0">
                  <c:v>Ccl19</c:v>
                </c:pt>
              </c:strCache>
            </c:strRef>
          </c:tx>
          <c:spPr>
            <a:solidFill>
              <a:srgbClr val="5B9BD5"/>
            </a:solidFill>
            <a:ln w="15875">
              <a:noFill/>
            </a:ln>
            <a:effectLst/>
          </c:spPr>
          <c:invertIfNegative val="0"/>
          <c:cat>
            <c:strRef>
              <c:f>Sheet1!$D$9:$D$12</c:f>
              <c:strCache>
                <c:ptCount val="4"/>
                <c:pt idx="0">
                  <c:v>SWCNT</c:v>
                </c:pt>
                <c:pt idx="1">
                  <c:v>MWCNT</c:v>
                </c:pt>
                <c:pt idx="2">
                  <c:v>MW-NH2</c:v>
                </c:pt>
                <c:pt idx="3">
                  <c:v>MW-COOH</c:v>
                </c:pt>
              </c:strCache>
            </c:strRef>
          </c:cat>
          <c:val>
            <c:numRef>
              <c:f>Sheet1!$E$9:$E$12</c:f>
              <c:numCache>
                <c:formatCode>General</c:formatCode>
                <c:ptCount val="4"/>
                <c:pt idx="0">
                  <c:v>1.4</c:v>
                </c:pt>
                <c:pt idx="1">
                  <c:v>1.7</c:v>
                </c:pt>
                <c:pt idx="2">
                  <c:v>1.45</c:v>
                </c:pt>
                <c:pt idx="3">
                  <c:v>3.75</c:v>
                </c:pt>
              </c:numCache>
            </c:numRef>
          </c:val>
          <c:extLst>
            <c:ext xmlns:c16="http://schemas.microsoft.com/office/drawing/2014/chart" uri="{C3380CC4-5D6E-409C-BE32-E72D297353CC}">
              <c16:uniqueId val="{00000000-18DD-4EF6-8175-293CA52F11A4}"/>
            </c:ext>
          </c:extLst>
        </c:ser>
        <c:ser>
          <c:idx val="1"/>
          <c:order val="1"/>
          <c:tx>
            <c:strRef>
              <c:f>Sheet1!$F$8</c:f>
              <c:strCache>
                <c:ptCount val="1"/>
                <c:pt idx="0">
                  <c:v>Ccl2</c:v>
                </c:pt>
              </c:strCache>
            </c:strRef>
          </c:tx>
          <c:spPr>
            <a:solidFill>
              <a:schemeClr val="accent2"/>
            </a:solidFill>
            <a:ln w="15875">
              <a:noFill/>
            </a:ln>
            <a:effectLst/>
          </c:spPr>
          <c:invertIfNegative val="0"/>
          <c:cat>
            <c:strRef>
              <c:f>Sheet1!$D$9:$D$12</c:f>
              <c:strCache>
                <c:ptCount val="4"/>
                <c:pt idx="0">
                  <c:v>SWCNT</c:v>
                </c:pt>
                <c:pt idx="1">
                  <c:v>MWCNT</c:v>
                </c:pt>
                <c:pt idx="2">
                  <c:v>MW-NH2</c:v>
                </c:pt>
                <c:pt idx="3">
                  <c:v>MW-COOH</c:v>
                </c:pt>
              </c:strCache>
            </c:strRef>
          </c:cat>
          <c:val>
            <c:numRef>
              <c:f>Sheet1!$F$9:$F$12</c:f>
              <c:numCache>
                <c:formatCode>General</c:formatCode>
                <c:ptCount val="4"/>
                <c:pt idx="0">
                  <c:v>4.4000000000000004</c:v>
                </c:pt>
                <c:pt idx="1">
                  <c:v>1.35</c:v>
                </c:pt>
                <c:pt idx="2">
                  <c:v>3.4</c:v>
                </c:pt>
                <c:pt idx="3">
                  <c:v>29.5</c:v>
                </c:pt>
              </c:numCache>
            </c:numRef>
          </c:val>
          <c:extLst>
            <c:ext xmlns:c16="http://schemas.microsoft.com/office/drawing/2014/chart" uri="{C3380CC4-5D6E-409C-BE32-E72D297353CC}">
              <c16:uniqueId val="{00000001-18DD-4EF6-8175-293CA52F11A4}"/>
            </c:ext>
          </c:extLst>
        </c:ser>
        <c:ser>
          <c:idx val="2"/>
          <c:order val="2"/>
          <c:tx>
            <c:strRef>
              <c:f>Sheet1!$G$8</c:f>
              <c:strCache>
                <c:ptCount val="1"/>
                <c:pt idx="0">
                  <c:v>Cxcl10</c:v>
                </c:pt>
              </c:strCache>
            </c:strRef>
          </c:tx>
          <c:spPr>
            <a:solidFill>
              <a:schemeClr val="accent3"/>
            </a:solidFill>
            <a:ln w="15875">
              <a:noFill/>
            </a:ln>
            <a:effectLst/>
          </c:spPr>
          <c:invertIfNegative val="0"/>
          <c:cat>
            <c:strRef>
              <c:f>Sheet1!$D$9:$D$12</c:f>
              <c:strCache>
                <c:ptCount val="4"/>
                <c:pt idx="0">
                  <c:v>SWCNT</c:v>
                </c:pt>
                <c:pt idx="1">
                  <c:v>MWCNT</c:v>
                </c:pt>
                <c:pt idx="2">
                  <c:v>MW-NH2</c:v>
                </c:pt>
                <c:pt idx="3">
                  <c:v>MW-COOH</c:v>
                </c:pt>
              </c:strCache>
            </c:strRef>
          </c:cat>
          <c:val>
            <c:numRef>
              <c:f>Sheet1!$G$9:$G$12</c:f>
              <c:numCache>
                <c:formatCode>General</c:formatCode>
                <c:ptCount val="4"/>
                <c:pt idx="0">
                  <c:v>1.4</c:v>
                </c:pt>
                <c:pt idx="1">
                  <c:v>1.05</c:v>
                </c:pt>
                <c:pt idx="2">
                  <c:v>1.9</c:v>
                </c:pt>
                <c:pt idx="3">
                  <c:v>18.3</c:v>
                </c:pt>
              </c:numCache>
            </c:numRef>
          </c:val>
          <c:extLst>
            <c:ext xmlns:c16="http://schemas.microsoft.com/office/drawing/2014/chart" uri="{C3380CC4-5D6E-409C-BE32-E72D297353CC}">
              <c16:uniqueId val="{00000002-18DD-4EF6-8175-293CA52F11A4}"/>
            </c:ext>
          </c:extLst>
        </c:ser>
        <c:ser>
          <c:idx val="3"/>
          <c:order val="3"/>
          <c:tx>
            <c:strRef>
              <c:f>Sheet1!$H$8</c:f>
              <c:strCache>
                <c:ptCount val="1"/>
                <c:pt idx="0">
                  <c:v>Ccl22</c:v>
                </c:pt>
              </c:strCache>
            </c:strRef>
          </c:tx>
          <c:spPr>
            <a:solidFill>
              <a:schemeClr val="accent4"/>
            </a:solidFill>
            <a:ln>
              <a:noFill/>
            </a:ln>
            <a:effectLst/>
          </c:spPr>
          <c:invertIfNegative val="0"/>
          <c:cat>
            <c:strRef>
              <c:f>Sheet1!$D$9:$D$12</c:f>
              <c:strCache>
                <c:ptCount val="4"/>
                <c:pt idx="0">
                  <c:v>SWCNT</c:v>
                </c:pt>
                <c:pt idx="1">
                  <c:v>MWCNT</c:v>
                </c:pt>
                <c:pt idx="2">
                  <c:v>MW-NH2</c:v>
                </c:pt>
                <c:pt idx="3">
                  <c:v>MW-COOH</c:v>
                </c:pt>
              </c:strCache>
            </c:strRef>
          </c:cat>
          <c:val>
            <c:numRef>
              <c:f>Sheet1!$H$9:$H$12</c:f>
              <c:numCache>
                <c:formatCode>General</c:formatCode>
                <c:ptCount val="4"/>
                <c:pt idx="0">
                  <c:v>0.8</c:v>
                </c:pt>
                <c:pt idx="1">
                  <c:v>0.55000000000000004</c:v>
                </c:pt>
                <c:pt idx="2">
                  <c:v>1.75</c:v>
                </c:pt>
                <c:pt idx="3">
                  <c:v>27.9</c:v>
                </c:pt>
              </c:numCache>
            </c:numRef>
          </c:val>
          <c:extLst>
            <c:ext xmlns:c16="http://schemas.microsoft.com/office/drawing/2014/chart" uri="{C3380CC4-5D6E-409C-BE32-E72D297353CC}">
              <c16:uniqueId val="{00000003-18DD-4EF6-8175-293CA52F11A4}"/>
            </c:ext>
          </c:extLst>
        </c:ser>
        <c:dLbls>
          <c:showLegendKey val="0"/>
          <c:showVal val="0"/>
          <c:showCatName val="0"/>
          <c:showSerName val="0"/>
          <c:showPercent val="0"/>
          <c:showBubbleSize val="0"/>
        </c:dLbls>
        <c:gapWidth val="150"/>
        <c:axId val="1937630736"/>
        <c:axId val="2031048768"/>
      </c:barChart>
      <c:lineChart>
        <c:grouping val="standard"/>
        <c:varyColors val="0"/>
        <c:ser>
          <c:idx val="4"/>
          <c:order val="4"/>
          <c:tx>
            <c:v>3 fold change threshold</c:v>
          </c:tx>
          <c:spPr>
            <a:ln w="12700" cap="rnd">
              <a:solidFill>
                <a:srgbClr val="FF0000"/>
              </a:solidFill>
              <a:prstDash val="sysDash"/>
              <a:round/>
            </a:ln>
            <a:effectLst/>
          </c:spPr>
          <c:marker>
            <c:symbol val="none"/>
          </c:marker>
          <c:val>
            <c:numRef>
              <c:f>Sheet1!$I$9:$I$12</c:f>
              <c:numCache>
                <c:formatCode>General</c:formatCode>
                <c:ptCount val="4"/>
                <c:pt idx="0">
                  <c:v>3</c:v>
                </c:pt>
                <c:pt idx="1">
                  <c:v>3</c:v>
                </c:pt>
                <c:pt idx="2">
                  <c:v>3</c:v>
                </c:pt>
                <c:pt idx="3">
                  <c:v>3</c:v>
                </c:pt>
              </c:numCache>
            </c:numRef>
          </c:val>
          <c:smooth val="0"/>
          <c:extLst>
            <c:ext xmlns:c16="http://schemas.microsoft.com/office/drawing/2014/chart" uri="{C3380CC4-5D6E-409C-BE32-E72D297353CC}">
              <c16:uniqueId val="{00000004-18DD-4EF6-8175-293CA52F11A4}"/>
            </c:ext>
          </c:extLst>
        </c:ser>
        <c:dLbls>
          <c:showLegendKey val="0"/>
          <c:showVal val="0"/>
          <c:showCatName val="0"/>
          <c:showSerName val="0"/>
          <c:showPercent val="0"/>
          <c:showBubbleSize val="0"/>
        </c:dLbls>
        <c:marker val="1"/>
        <c:smooth val="0"/>
        <c:axId val="1937630736"/>
        <c:axId val="2031048768"/>
      </c:lineChart>
      <c:catAx>
        <c:axId val="1937630736"/>
        <c:scaling>
          <c:orientation val="minMax"/>
        </c:scaling>
        <c:delete val="0"/>
        <c:axPos val="b"/>
        <c:numFmt formatCode="General" sourceLinked="1"/>
        <c:majorTickMark val="out"/>
        <c:minorTickMark val="none"/>
        <c:tickLblPos val="nextTo"/>
        <c:spPr>
          <a:noFill/>
          <a:ln w="9525" cap="flat" cmpd="sng" algn="ctr">
            <a:solidFill>
              <a:srgbClr val="000099"/>
            </a:solidFill>
            <a:round/>
          </a:ln>
          <a:effectLst/>
        </c:spPr>
        <c:txPr>
          <a:bodyPr rot="-60000000" spcFirstLastPara="1" vertOverflow="ellipsis" vert="horz" wrap="square" anchor="ctr" anchorCtr="1"/>
          <a:lstStyle/>
          <a:p>
            <a:pPr>
              <a:defRPr sz="14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crossAx val="2031048768"/>
        <c:crossesAt val="0.5"/>
        <c:auto val="0"/>
        <c:lblAlgn val="ctr"/>
        <c:lblOffset val="50"/>
        <c:noMultiLvlLbl val="0"/>
      </c:catAx>
      <c:valAx>
        <c:axId val="2031048768"/>
        <c:scaling>
          <c:logBase val="10"/>
          <c:orientation val="minMax"/>
          <c:min val="0.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rgbClr val="000099"/>
                    </a:solidFill>
                    <a:latin typeface="Arial" panose="020B0604020202020204" pitchFamily="34" charset="0"/>
                    <a:ea typeface="+mn-ea"/>
                    <a:cs typeface="Arial" panose="020B0604020202020204" pitchFamily="34" charset="0"/>
                  </a:defRPr>
                </a:pPr>
                <a:r>
                  <a:rPr lang="en-US" sz="2000">
                    <a:solidFill>
                      <a:srgbClr val="000099"/>
                    </a:solidFill>
                  </a:rPr>
                  <a:t>Genes expression modulation </a:t>
                </a:r>
              </a:p>
            </c:rich>
          </c:tx>
          <c:layout>
            <c:manualLayout>
              <c:xMode val="edge"/>
              <c:yMode val="edge"/>
              <c:x val="8.9290740713665097E-4"/>
              <c:y val="0.21670570365582201"/>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out"/>
        <c:tickLblPos val="nextTo"/>
        <c:spPr>
          <a:noFill/>
          <a:ln>
            <a:solidFill>
              <a:srgbClr val="000099"/>
            </a:solidFill>
          </a:ln>
          <a:effectLst/>
        </c:spPr>
        <c:txPr>
          <a:bodyPr rot="-60000000" spcFirstLastPara="1" vertOverflow="ellipsis" vert="horz" wrap="square" anchor="ctr" anchorCtr="1"/>
          <a:lstStyle/>
          <a:p>
            <a:pPr>
              <a:defRPr sz="16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crossAx val="1937630736"/>
        <c:crosses val="autoZero"/>
        <c:crossBetween val="between"/>
      </c:valAx>
      <c:spPr>
        <a:noFill/>
        <a:ln>
          <a:noFill/>
        </a:ln>
        <a:effectLst/>
      </c:spPr>
    </c:plotArea>
    <c:legend>
      <c:legendPos val="b"/>
      <c:layout>
        <c:manualLayout>
          <c:xMode val="edge"/>
          <c:yMode val="edge"/>
          <c:x val="0.16180557022006201"/>
          <c:y val="2.8633692183314099E-2"/>
          <c:w val="0.83819437912715"/>
          <c:h val="4.7784704454980301E-2"/>
        </c:manualLayout>
      </c:layout>
      <c:overlay val="0"/>
      <c:spPr>
        <a:noFill/>
        <a:ln>
          <a:noFill/>
        </a:ln>
        <a:effectLst/>
      </c:spPr>
      <c:txPr>
        <a:bodyPr rot="0" spcFirstLastPara="1" vertOverflow="ellipsis" vert="horz" wrap="square" anchor="ctr" anchorCtr="1"/>
        <a:lstStyle/>
        <a:p>
          <a:pPr>
            <a:defRPr sz="16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defRPr sz="1600" b="1">
          <a:solidFill>
            <a:sysClr val="windowText" lastClr="000000"/>
          </a:solidFill>
          <a:latin typeface="Arial" panose="020B0604020202020204" pitchFamily="34" charset="0"/>
          <a:cs typeface="Arial" panose="020B0604020202020204" pitchFamily="34" charset="0"/>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3309423937021"/>
          <c:y val="1.8222062471687599E-2"/>
          <c:w val="0.85057019640668996"/>
          <c:h val="0.88300694163402005"/>
        </c:manualLayout>
      </c:layout>
      <c:barChart>
        <c:barDir val="col"/>
        <c:grouping val="clustered"/>
        <c:varyColors val="0"/>
        <c:ser>
          <c:idx val="0"/>
          <c:order val="0"/>
          <c:tx>
            <c:strRef>
              <c:f>Sheet1!$E$8</c:f>
              <c:strCache>
                <c:ptCount val="1"/>
                <c:pt idx="0">
                  <c:v>LHP</c:v>
                </c:pt>
              </c:strCache>
            </c:strRef>
          </c:tx>
          <c:spPr>
            <a:solidFill>
              <a:srgbClr val="5B9BD5"/>
            </a:solidFill>
            <a:ln w="15875">
              <a:noFill/>
            </a:ln>
            <a:effectLst/>
          </c:spPr>
          <c:invertIfNegative val="0"/>
          <c:errBars>
            <c:errBarType val="both"/>
            <c:errValType val="percentage"/>
            <c:noEndCap val="0"/>
            <c:val val="5"/>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Sheet1!$E$9:$E$13</c:f>
              <c:numCache>
                <c:formatCode>General</c:formatCode>
                <c:ptCount val="5"/>
                <c:pt idx="0">
                  <c:v>2.2000000000000002</c:v>
                </c:pt>
                <c:pt idx="1">
                  <c:v>3.89</c:v>
                </c:pt>
                <c:pt idx="2">
                  <c:v>4.0999999999999996</c:v>
                </c:pt>
                <c:pt idx="3">
                  <c:v>5.6</c:v>
                </c:pt>
                <c:pt idx="4">
                  <c:v>6.3</c:v>
                </c:pt>
              </c:numCache>
            </c:numRef>
          </c:val>
          <c:extLst>
            <c:ext xmlns:c16="http://schemas.microsoft.com/office/drawing/2014/chart" uri="{C3380CC4-5D6E-409C-BE32-E72D297353CC}">
              <c16:uniqueId val="{00000000-1ED4-4E5F-B0DA-7F4B3AF0CC5C}"/>
            </c:ext>
          </c:extLst>
        </c:ser>
        <c:ser>
          <c:idx val="1"/>
          <c:order val="1"/>
          <c:tx>
            <c:strRef>
              <c:f>Sheet1!$F$8</c:f>
              <c:strCache>
                <c:ptCount val="1"/>
                <c:pt idx="0">
                  <c:v>CCIDB - Neutral</c:v>
                </c:pt>
              </c:strCache>
            </c:strRef>
          </c:tx>
          <c:spPr>
            <a:solidFill>
              <a:schemeClr val="accent2"/>
            </a:solidFill>
            <a:ln w="15875">
              <a:noFill/>
            </a:ln>
            <a:effectLst/>
          </c:spPr>
          <c:invertIfNegative val="0"/>
          <c:errBars>
            <c:errBarType val="both"/>
            <c:errValType val="percentage"/>
            <c:noEndCap val="0"/>
            <c:val val="15"/>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Sheet1!$F$9:$F$13</c:f>
              <c:numCache>
                <c:formatCode>General</c:formatCode>
                <c:ptCount val="5"/>
                <c:pt idx="0">
                  <c:v>3.69</c:v>
                </c:pt>
                <c:pt idx="1">
                  <c:v>4.2300000000000004</c:v>
                </c:pt>
                <c:pt idx="2">
                  <c:v>4.7</c:v>
                </c:pt>
                <c:pt idx="3">
                  <c:v>5.3</c:v>
                </c:pt>
                <c:pt idx="4">
                  <c:v>5.6</c:v>
                </c:pt>
              </c:numCache>
            </c:numRef>
          </c:val>
          <c:extLst>
            <c:ext xmlns:c16="http://schemas.microsoft.com/office/drawing/2014/chart" uri="{C3380CC4-5D6E-409C-BE32-E72D297353CC}">
              <c16:uniqueId val="{00000001-1ED4-4E5F-B0DA-7F4B3AF0CC5C}"/>
            </c:ext>
          </c:extLst>
        </c:ser>
        <c:ser>
          <c:idx val="2"/>
          <c:order val="2"/>
          <c:tx>
            <c:strRef>
              <c:f>Sheet1!$G$8</c:f>
              <c:strCache>
                <c:ptCount val="1"/>
                <c:pt idx="0">
                  <c:v>DC - Neutral</c:v>
                </c:pt>
              </c:strCache>
            </c:strRef>
          </c:tx>
          <c:spPr>
            <a:solidFill>
              <a:schemeClr val="accent3"/>
            </a:solidFill>
            <a:ln w="15875">
              <a:noFill/>
            </a:ln>
            <a:effectLst/>
          </c:spPr>
          <c:invertIfNegative val="0"/>
          <c:errBars>
            <c:errBarType val="both"/>
            <c:errValType val="percentage"/>
            <c:noEndCap val="0"/>
            <c:val val="13"/>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Sheet1!$G$9:$G$13</c:f>
              <c:numCache>
                <c:formatCode>General</c:formatCode>
                <c:ptCount val="5"/>
                <c:pt idx="0">
                  <c:v>1.94</c:v>
                </c:pt>
                <c:pt idx="1">
                  <c:v>2.5499999999999998</c:v>
                </c:pt>
                <c:pt idx="2">
                  <c:v>2.8</c:v>
                </c:pt>
                <c:pt idx="3">
                  <c:v>3.4</c:v>
                </c:pt>
                <c:pt idx="4">
                  <c:v>4.3</c:v>
                </c:pt>
              </c:numCache>
            </c:numRef>
          </c:val>
          <c:extLst>
            <c:ext xmlns:c16="http://schemas.microsoft.com/office/drawing/2014/chart" uri="{C3380CC4-5D6E-409C-BE32-E72D297353CC}">
              <c16:uniqueId val="{00000002-1ED4-4E5F-B0DA-7F4B3AF0CC5C}"/>
            </c:ext>
          </c:extLst>
        </c:ser>
        <c:ser>
          <c:idx val="3"/>
          <c:order val="3"/>
          <c:tx>
            <c:strRef>
              <c:f>Sheet1!$H$8</c:f>
              <c:strCache>
                <c:ptCount val="1"/>
                <c:pt idx="0">
                  <c:v>KD+CT  - Neutral</c:v>
                </c:pt>
              </c:strCache>
            </c:strRef>
          </c:tx>
          <c:spPr>
            <a:solidFill>
              <a:schemeClr val="accent4"/>
            </a:solidFill>
            <a:ln>
              <a:noFill/>
            </a:ln>
            <a:effectLst/>
          </c:spPr>
          <c:invertIfNegative val="0"/>
          <c:errBars>
            <c:errBarType val="both"/>
            <c:errValType val="percentage"/>
            <c:noEndCap val="0"/>
            <c:val val="19"/>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Sheet1!$H$9:$H$13</c:f>
              <c:numCache>
                <c:formatCode>General</c:formatCode>
                <c:ptCount val="5"/>
                <c:pt idx="0">
                  <c:v>0.52</c:v>
                </c:pt>
                <c:pt idx="1">
                  <c:v>0.7</c:v>
                </c:pt>
                <c:pt idx="2">
                  <c:v>0.76</c:v>
                </c:pt>
                <c:pt idx="3">
                  <c:v>0.81</c:v>
                </c:pt>
                <c:pt idx="4">
                  <c:v>0.94</c:v>
                </c:pt>
              </c:numCache>
            </c:numRef>
          </c:val>
          <c:extLst>
            <c:ext xmlns:c16="http://schemas.microsoft.com/office/drawing/2014/chart" uri="{C3380CC4-5D6E-409C-BE32-E72D297353CC}">
              <c16:uniqueId val="{00000003-1ED4-4E5F-B0DA-7F4B3AF0CC5C}"/>
            </c:ext>
          </c:extLst>
        </c:ser>
        <c:ser>
          <c:idx val="4"/>
          <c:order val="4"/>
          <c:tx>
            <c:strRef>
              <c:f>Sheet1!$I$8</c:f>
              <c:strCache>
                <c:ptCount val="1"/>
                <c:pt idx="0">
                  <c:v>CCIDB - Phospholipids</c:v>
                </c:pt>
              </c:strCache>
            </c:strRef>
          </c:tx>
          <c:spPr>
            <a:solidFill>
              <a:schemeClr val="accent5"/>
            </a:solidFill>
            <a:ln w="12700">
              <a:solidFill>
                <a:srgbClr val="FF0000"/>
              </a:solidFill>
              <a:prstDash val="sysDash"/>
            </a:ln>
            <a:effectLst/>
          </c:spPr>
          <c:invertIfNegative val="0"/>
          <c:errBars>
            <c:errBarType val="both"/>
            <c:errValType val="percentage"/>
            <c:noEndCap val="0"/>
            <c:val val="12"/>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Sheet1!$I$9:$I$13</c:f>
              <c:numCache>
                <c:formatCode>General</c:formatCode>
                <c:ptCount val="5"/>
                <c:pt idx="0">
                  <c:v>2.1</c:v>
                </c:pt>
                <c:pt idx="1">
                  <c:v>1.47</c:v>
                </c:pt>
                <c:pt idx="2">
                  <c:v>1.53</c:v>
                </c:pt>
                <c:pt idx="3">
                  <c:v>1.8</c:v>
                </c:pt>
                <c:pt idx="4">
                  <c:v>2.5</c:v>
                </c:pt>
              </c:numCache>
            </c:numRef>
          </c:val>
          <c:extLst>
            <c:ext xmlns:c16="http://schemas.microsoft.com/office/drawing/2014/chart" uri="{C3380CC4-5D6E-409C-BE32-E72D297353CC}">
              <c16:uniqueId val="{00000004-1ED4-4E5F-B0DA-7F4B3AF0CC5C}"/>
            </c:ext>
          </c:extLst>
        </c:ser>
        <c:ser>
          <c:idx val="5"/>
          <c:order val="5"/>
          <c:tx>
            <c:strRef>
              <c:f>Sheet1!$J$8</c:f>
              <c:strCache>
                <c:ptCount val="1"/>
                <c:pt idx="0">
                  <c:v>DC - Phospholipids</c:v>
                </c:pt>
              </c:strCache>
            </c:strRef>
          </c:tx>
          <c:spPr>
            <a:solidFill>
              <a:schemeClr val="accent6"/>
            </a:solidFill>
            <a:ln>
              <a:noFill/>
            </a:ln>
            <a:effectLst/>
          </c:spPr>
          <c:invertIfNegative val="0"/>
          <c:errBars>
            <c:errBarType val="both"/>
            <c:errValType val="percentage"/>
            <c:noEndCap val="0"/>
            <c:val val="16"/>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Sheet1!$J$9:$J$13</c:f>
              <c:numCache>
                <c:formatCode>General</c:formatCode>
                <c:ptCount val="5"/>
                <c:pt idx="0">
                  <c:v>1.02</c:v>
                </c:pt>
                <c:pt idx="1">
                  <c:v>0.68</c:v>
                </c:pt>
                <c:pt idx="2">
                  <c:v>0.71</c:v>
                </c:pt>
                <c:pt idx="3">
                  <c:v>0.8</c:v>
                </c:pt>
                <c:pt idx="4">
                  <c:v>1.23</c:v>
                </c:pt>
              </c:numCache>
            </c:numRef>
          </c:val>
          <c:extLst>
            <c:ext xmlns:c16="http://schemas.microsoft.com/office/drawing/2014/chart" uri="{C3380CC4-5D6E-409C-BE32-E72D297353CC}">
              <c16:uniqueId val="{00000005-1ED4-4E5F-B0DA-7F4B3AF0CC5C}"/>
            </c:ext>
          </c:extLst>
        </c:ser>
        <c:ser>
          <c:idx val="6"/>
          <c:order val="6"/>
          <c:tx>
            <c:strRef>
              <c:f>Sheet1!$K$8</c:f>
              <c:strCache>
                <c:ptCount val="1"/>
                <c:pt idx="0">
                  <c:v>KD+CT - Phospholipids</c:v>
                </c:pt>
              </c:strCache>
            </c:strRef>
          </c:tx>
          <c:spPr>
            <a:solidFill>
              <a:schemeClr val="accent1">
                <a:lumMod val="60000"/>
              </a:schemeClr>
            </a:solidFill>
            <a:ln>
              <a:noFill/>
            </a:ln>
            <a:effectLst/>
          </c:spPr>
          <c:invertIfNegative val="0"/>
          <c:errBars>
            <c:errBarType val="both"/>
            <c:errValType val="percentage"/>
            <c:noEndCap val="0"/>
            <c:val val="25"/>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Sheet1!$K$9:$K$13</c:f>
              <c:numCache>
                <c:formatCode>General</c:formatCode>
                <c:ptCount val="5"/>
                <c:pt idx="0">
                  <c:v>0.47</c:v>
                </c:pt>
                <c:pt idx="1">
                  <c:v>0.32</c:v>
                </c:pt>
                <c:pt idx="2">
                  <c:v>0.52</c:v>
                </c:pt>
                <c:pt idx="3">
                  <c:v>0.63</c:v>
                </c:pt>
                <c:pt idx="4">
                  <c:v>0.74</c:v>
                </c:pt>
              </c:numCache>
            </c:numRef>
          </c:val>
          <c:extLst>
            <c:ext xmlns:c16="http://schemas.microsoft.com/office/drawing/2014/chart" uri="{C3380CC4-5D6E-409C-BE32-E72D297353CC}">
              <c16:uniqueId val="{00000006-1ED4-4E5F-B0DA-7F4B3AF0CC5C}"/>
            </c:ext>
          </c:extLst>
        </c:ser>
        <c:dLbls>
          <c:showLegendKey val="0"/>
          <c:showVal val="0"/>
          <c:showCatName val="0"/>
          <c:showSerName val="0"/>
          <c:showPercent val="0"/>
          <c:showBubbleSize val="0"/>
        </c:dLbls>
        <c:gapWidth val="150"/>
        <c:axId val="2030245616"/>
        <c:axId val="2030963216"/>
      </c:barChart>
      <c:catAx>
        <c:axId val="2030245616"/>
        <c:scaling>
          <c:orientation val="minMax"/>
        </c:scaling>
        <c:delete val="0"/>
        <c:axPos val="b"/>
        <c:numFmt formatCode="General" sourceLinked="1"/>
        <c:majorTickMark val="out"/>
        <c:minorTickMark val="none"/>
        <c:tickLblPos val="nextTo"/>
        <c:spPr>
          <a:noFill/>
          <a:ln w="9525" cap="flat" cmpd="sng" algn="ctr">
            <a:solidFill>
              <a:srgbClr val="000099"/>
            </a:solidFill>
            <a:round/>
          </a:ln>
          <a:effectLst/>
        </c:spPr>
        <c:txPr>
          <a:bodyPr rot="-60000000" spcFirstLastPara="1" vertOverflow="ellipsis" vert="horz" wrap="square" anchor="ctr" anchorCtr="1"/>
          <a:lstStyle/>
          <a:p>
            <a:pPr>
              <a:defRPr sz="14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crossAx val="2030963216"/>
        <c:crossesAt val="0.5"/>
        <c:auto val="0"/>
        <c:lblAlgn val="ctr"/>
        <c:lblOffset val="50"/>
        <c:noMultiLvlLbl val="0"/>
      </c:catAx>
      <c:valAx>
        <c:axId val="2030963216"/>
        <c:scaling>
          <c:orientation val="minMax"/>
          <c:max val="8"/>
          <c:min val="0.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rgbClr val="000099"/>
                    </a:solidFill>
                    <a:latin typeface="Arial" panose="020B0604020202020204" pitchFamily="34" charset="0"/>
                    <a:ea typeface="+mn-ea"/>
                    <a:cs typeface="Arial" panose="020B0604020202020204" pitchFamily="34" charset="0"/>
                  </a:defRPr>
                </a:pPr>
                <a:r>
                  <a:rPr lang="en-US" sz="2000">
                    <a:solidFill>
                      <a:srgbClr val="000099"/>
                    </a:solidFill>
                  </a:rPr>
                  <a:t>Lipid peroxidation products (abs.</a:t>
                </a:r>
                <a:r>
                  <a:rPr lang="en-US" sz="2000" baseline="0">
                    <a:solidFill>
                      <a:srgbClr val="000099"/>
                    </a:solidFill>
                  </a:rPr>
                  <a:t> units)</a:t>
                </a:r>
                <a:endParaRPr lang="en-US" sz="2000">
                  <a:solidFill>
                    <a:srgbClr val="000099"/>
                  </a:solidFill>
                </a:endParaRPr>
              </a:p>
            </c:rich>
          </c:tx>
          <c:layout>
            <c:manualLayout>
              <c:xMode val="edge"/>
              <c:yMode val="edge"/>
              <c:x val="3.8170755532520402E-3"/>
              <c:y val="0.117894565355637"/>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out"/>
        <c:tickLblPos val="nextTo"/>
        <c:spPr>
          <a:noFill/>
          <a:ln>
            <a:solidFill>
              <a:srgbClr val="000099"/>
            </a:solidFill>
          </a:ln>
          <a:effectLst/>
        </c:spPr>
        <c:txPr>
          <a:bodyPr rot="-60000000" spcFirstLastPara="1" vertOverflow="ellipsis" vert="horz" wrap="square" anchor="ctr" anchorCtr="1"/>
          <a:lstStyle/>
          <a:p>
            <a:pPr>
              <a:defRPr sz="16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crossAx val="2030245616"/>
        <c:crosses val="autoZero"/>
        <c:crossBetween val="between"/>
      </c:valAx>
      <c:spPr>
        <a:noFill/>
        <a:ln>
          <a:noFill/>
        </a:ln>
        <a:effectLst/>
      </c:spPr>
    </c:plotArea>
    <c:legend>
      <c:legendPos val="b"/>
      <c:layout>
        <c:manualLayout>
          <c:xMode val="edge"/>
          <c:yMode val="edge"/>
          <c:x val="0.16180557022006201"/>
          <c:y val="2.8633692183314099E-2"/>
          <c:w val="0.83819437912715"/>
          <c:h val="0.140329282600649"/>
        </c:manualLayout>
      </c:layout>
      <c:overlay val="0"/>
      <c:spPr>
        <a:noFill/>
        <a:ln>
          <a:noFill/>
        </a:ln>
        <a:effectLst/>
      </c:spPr>
      <c:txPr>
        <a:bodyPr rot="0" spcFirstLastPara="1" vertOverflow="ellipsis" vert="horz" wrap="square" anchor="ctr" anchorCtr="1"/>
        <a:lstStyle/>
        <a:p>
          <a:pPr>
            <a:defRPr sz="16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defRPr sz="1600" b="1">
          <a:solidFill>
            <a:sysClr val="windowText" lastClr="000000"/>
          </a:solidFill>
          <a:latin typeface="Arial" panose="020B0604020202020204" pitchFamily="34" charset="0"/>
          <a:cs typeface="Arial" panose="020B0604020202020204" pitchFamily="34" charset="0"/>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605606505284"/>
          <c:y val="1.8222062471687599E-2"/>
          <c:w val="0.88127393802904896"/>
          <c:h val="0.89565556631309495"/>
        </c:manualLayout>
      </c:layout>
      <c:barChart>
        <c:barDir val="col"/>
        <c:grouping val="clustered"/>
        <c:varyColors val="0"/>
        <c:ser>
          <c:idx val="0"/>
          <c:order val="0"/>
          <c:tx>
            <c:strRef>
              <c:f>Sheet1!$E$8</c:f>
              <c:strCache>
                <c:ptCount val="1"/>
                <c:pt idx="0">
                  <c:v>CD3+CD95+</c:v>
                </c:pt>
              </c:strCache>
            </c:strRef>
          </c:tx>
          <c:spPr>
            <a:solidFill>
              <a:srgbClr val="5B9BD5"/>
            </a:solidFill>
            <a:ln w="15875">
              <a:noFill/>
            </a:ln>
            <a:effectLst/>
          </c:spPr>
          <c:invertIfNegative val="0"/>
          <c:errBars>
            <c:errBarType val="both"/>
            <c:errValType val="percentage"/>
            <c:noEndCap val="0"/>
            <c:val val="5"/>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Sheet1!$E$9:$E$13</c:f>
              <c:numCache>
                <c:formatCode>General</c:formatCode>
                <c:ptCount val="5"/>
                <c:pt idx="0">
                  <c:v>9.2000000000000011</c:v>
                </c:pt>
                <c:pt idx="1">
                  <c:v>14.4</c:v>
                </c:pt>
                <c:pt idx="2">
                  <c:v>14.9</c:v>
                </c:pt>
                <c:pt idx="3">
                  <c:v>15.2</c:v>
                </c:pt>
                <c:pt idx="4">
                  <c:v>16.3</c:v>
                </c:pt>
              </c:numCache>
            </c:numRef>
          </c:val>
          <c:extLst>
            <c:ext xmlns:c16="http://schemas.microsoft.com/office/drawing/2014/chart" uri="{C3380CC4-5D6E-409C-BE32-E72D297353CC}">
              <c16:uniqueId val="{00000000-EB25-48C1-BF22-BC1E3292197C}"/>
            </c:ext>
          </c:extLst>
        </c:ser>
        <c:ser>
          <c:idx val="1"/>
          <c:order val="1"/>
          <c:tx>
            <c:strRef>
              <c:f>Sheet1!$F$8</c:f>
              <c:strCache>
                <c:ptCount val="1"/>
                <c:pt idx="0">
                  <c:v>CD3+CD25+</c:v>
                </c:pt>
              </c:strCache>
            </c:strRef>
          </c:tx>
          <c:spPr>
            <a:solidFill>
              <a:schemeClr val="accent2"/>
            </a:solidFill>
            <a:ln w="15875">
              <a:noFill/>
            </a:ln>
            <a:effectLst/>
          </c:spPr>
          <c:invertIfNegative val="0"/>
          <c:errBars>
            <c:errBarType val="both"/>
            <c:errValType val="percentage"/>
            <c:noEndCap val="0"/>
            <c:val val="15"/>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Sheet1!$F$9:$F$13</c:f>
              <c:numCache>
                <c:formatCode>General</c:formatCode>
                <c:ptCount val="5"/>
                <c:pt idx="0">
                  <c:v>7.4</c:v>
                </c:pt>
                <c:pt idx="1">
                  <c:v>12.3</c:v>
                </c:pt>
                <c:pt idx="2">
                  <c:v>13.1</c:v>
                </c:pt>
                <c:pt idx="3">
                  <c:v>13.3</c:v>
                </c:pt>
                <c:pt idx="4">
                  <c:v>14.6</c:v>
                </c:pt>
              </c:numCache>
            </c:numRef>
          </c:val>
          <c:extLst>
            <c:ext xmlns:c16="http://schemas.microsoft.com/office/drawing/2014/chart" uri="{C3380CC4-5D6E-409C-BE32-E72D297353CC}">
              <c16:uniqueId val="{00000001-EB25-48C1-BF22-BC1E3292197C}"/>
            </c:ext>
          </c:extLst>
        </c:ser>
        <c:ser>
          <c:idx val="2"/>
          <c:order val="2"/>
          <c:tx>
            <c:strRef>
              <c:f>Sheet1!$G$8</c:f>
              <c:strCache>
                <c:ptCount val="1"/>
                <c:pt idx="0">
                  <c:v>CD3+CD126+</c:v>
                </c:pt>
              </c:strCache>
            </c:strRef>
          </c:tx>
          <c:spPr>
            <a:solidFill>
              <a:schemeClr val="accent3"/>
            </a:solidFill>
            <a:ln w="15875">
              <a:noFill/>
            </a:ln>
            <a:effectLst/>
          </c:spPr>
          <c:invertIfNegative val="0"/>
          <c:errBars>
            <c:errBarType val="both"/>
            <c:errValType val="percentage"/>
            <c:noEndCap val="0"/>
            <c:val val="13"/>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Sheet1!$G$9:$G$13</c:f>
              <c:numCache>
                <c:formatCode>General</c:formatCode>
                <c:ptCount val="5"/>
                <c:pt idx="0">
                  <c:v>1.2</c:v>
                </c:pt>
                <c:pt idx="1">
                  <c:v>1.8</c:v>
                </c:pt>
                <c:pt idx="2">
                  <c:v>1.95</c:v>
                </c:pt>
                <c:pt idx="3">
                  <c:v>2.1</c:v>
                </c:pt>
                <c:pt idx="4">
                  <c:v>2.8</c:v>
                </c:pt>
              </c:numCache>
            </c:numRef>
          </c:val>
          <c:extLst>
            <c:ext xmlns:c16="http://schemas.microsoft.com/office/drawing/2014/chart" uri="{C3380CC4-5D6E-409C-BE32-E72D297353CC}">
              <c16:uniqueId val="{00000002-EB25-48C1-BF22-BC1E3292197C}"/>
            </c:ext>
          </c:extLst>
        </c:ser>
        <c:ser>
          <c:idx val="3"/>
          <c:order val="3"/>
          <c:tx>
            <c:strRef>
              <c:f>Sheet1!$H$8</c:f>
              <c:strCache>
                <c:ptCount val="1"/>
                <c:pt idx="0">
                  <c:v>MMPL</c:v>
                </c:pt>
              </c:strCache>
            </c:strRef>
          </c:tx>
          <c:spPr>
            <a:solidFill>
              <a:schemeClr val="accent4"/>
            </a:solidFill>
            <a:ln>
              <a:noFill/>
            </a:ln>
            <a:effectLst/>
          </c:spPr>
          <c:invertIfNegative val="0"/>
          <c:errBars>
            <c:errBarType val="both"/>
            <c:errValType val="percentage"/>
            <c:noEndCap val="0"/>
            <c:val val="19"/>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Sheet1!$H$9:$H$13</c:f>
              <c:numCache>
                <c:formatCode>General</c:formatCode>
                <c:ptCount val="5"/>
                <c:pt idx="0">
                  <c:v>1.3</c:v>
                </c:pt>
                <c:pt idx="1">
                  <c:v>3.1</c:v>
                </c:pt>
                <c:pt idx="2">
                  <c:v>3.4</c:v>
                </c:pt>
                <c:pt idx="3">
                  <c:v>4.4000000000000004</c:v>
                </c:pt>
                <c:pt idx="4">
                  <c:v>6.2</c:v>
                </c:pt>
              </c:numCache>
            </c:numRef>
          </c:val>
          <c:extLst>
            <c:ext xmlns:c16="http://schemas.microsoft.com/office/drawing/2014/chart" uri="{C3380CC4-5D6E-409C-BE32-E72D297353CC}">
              <c16:uniqueId val="{00000003-EB25-48C1-BF22-BC1E3292197C}"/>
            </c:ext>
          </c:extLst>
        </c:ser>
        <c:ser>
          <c:idx val="4"/>
          <c:order val="4"/>
          <c:tx>
            <c:strRef>
              <c:f>Sheet1!$I$8</c:f>
              <c:strCache>
                <c:ptCount val="1"/>
                <c:pt idx="0">
                  <c:v>MMP CD3+</c:v>
                </c:pt>
              </c:strCache>
            </c:strRef>
          </c:tx>
          <c:spPr>
            <a:solidFill>
              <a:schemeClr val="accent5"/>
            </a:solidFill>
            <a:ln w="12700">
              <a:solidFill>
                <a:srgbClr val="FF0000"/>
              </a:solidFill>
              <a:prstDash val="sysDash"/>
            </a:ln>
            <a:effectLst/>
          </c:spPr>
          <c:invertIfNegative val="0"/>
          <c:errBars>
            <c:errBarType val="both"/>
            <c:errValType val="percentage"/>
            <c:noEndCap val="0"/>
            <c:val val="12"/>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Sheet1!$I$9:$I$13</c:f>
              <c:numCache>
                <c:formatCode>General</c:formatCode>
                <c:ptCount val="5"/>
                <c:pt idx="0">
                  <c:v>3.1</c:v>
                </c:pt>
                <c:pt idx="1">
                  <c:v>4.5999999999999996</c:v>
                </c:pt>
                <c:pt idx="2">
                  <c:v>4.9000000000000004</c:v>
                </c:pt>
                <c:pt idx="3">
                  <c:v>5.7</c:v>
                </c:pt>
                <c:pt idx="4">
                  <c:v>8.1</c:v>
                </c:pt>
              </c:numCache>
            </c:numRef>
          </c:val>
          <c:extLst>
            <c:ext xmlns:c16="http://schemas.microsoft.com/office/drawing/2014/chart" uri="{C3380CC4-5D6E-409C-BE32-E72D297353CC}">
              <c16:uniqueId val="{00000004-EB25-48C1-BF22-BC1E3292197C}"/>
            </c:ext>
          </c:extLst>
        </c:ser>
        <c:ser>
          <c:idx val="5"/>
          <c:order val="5"/>
          <c:tx>
            <c:strRef>
              <c:f>Sheet1!#REF!</c:f>
              <c:strCache>
                <c:ptCount val="1"/>
                <c:pt idx="0">
                  <c:v>#REF!</c:v>
                </c:pt>
              </c:strCache>
            </c:strRef>
          </c:tx>
          <c:spPr>
            <a:solidFill>
              <a:schemeClr val="accent6"/>
            </a:solidFill>
            <a:ln>
              <a:noFill/>
            </a:ln>
            <a:effectLst/>
          </c:spPr>
          <c:invertIfNegative val="0"/>
          <c:errBars>
            <c:errBarType val="both"/>
            <c:errValType val="percentage"/>
            <c:noEndCap val="0"/>
            <c:val val="16"/>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Sheet1!#REF!</c:f>
              <c:numCache>
                <c:formatCode>General</c:formatCode>
                <c:ptCount val="1"/>
                <c:pt idx="0">
                  <c:v>1</c:v>
                </c:pt>
              </c:numCache>
            </c:numRef>
          </c:val>
          <c:extLst>
            <c:ext xmlns:c16="http://schemas.microsoft.com/office/drawing/2014/chart" uri="{C3380CC4-5D6E-409C-BE32-E72D297353CC}">
              <c16:uniqueId val="{00000005-EB25-48C1-BF22-BC1E3292197C}"/>
            </c:ext>
          </c:extLst>
        </c:ser>
        <c:ser>
          <c:idx val="6"/>
          <c:order val="6"/>
          <c:tx>
            <c:strRef>
              <c:f>Sheet1!#REF!</c:f>
              <c:strCache>
                <c:ptCount val="1"/>
                <c:pt idx="0">
                  <c:v>#REF!</c:v>
                </c:pt>
              </c:strCache>
            </c:strRef>
          </c:tx>
          <c:spPr>
            <a:solidFill>
              <a:schemeClr val="accent1">
                <a:lumMod val="60000"/>
              </a:schemeClr>
            </a:solidFill>
            <a:ln>
              <a:noFill/>
            </a:ln>
            <a:effectLst/>
          </c:spPr>
          <c:invertIfNegative val="0"/>
          <c:errBars>
            <c:errBarType val="both"/>
            <c:errValType val="percentage"/>
            <c:noEndCap val="0"/>
            <c:val val="25"/>
            <c:spPr>
              <a:noFill/>
              <a:ln w="9525" cap="flat" cmpd="sng" algn="ctr">
                <a:solidFill>
                  <a:srgbClr val="FF0000"/>
                </a:solidFill>
                <a:round/>
              </a:ln>
              <a:effectLst/>
            </c:spPr>
          </c:errBars>
          <c:cat>
            <c:strRef>
              <c:f>Sheet1!$D$9:$D$13</c:f>
              <c:strCache>
                <c:ptCount val="5"/>
                <c:pt idx="0">
                  <c:v>Pre-exposure</c:v>
                </c:pt>
                <c:pt idx="1">
                  <c:v>SWCNT</c:v>
                </c:pt>
                <c:pt idx="2">
                  <c:v>MWCNT</c:v>
                </c:pt>
                <c:pt idx="3">
                  <c:v>MW-NH2</c:v>
                </c:pt>
                <c:pt idx="4">
                  <c:v>MW-COOH</c:v>
                </c:pt>
              </c:strCache>
            </c:strRef>
          </c:cat>
          <c:val>
            <c:numRef>
              <c:f>Sheet1!#REF!</c:f>
              <c:numCache>
                <c:formatCode>General</c:formatCode>
                <c:ptCount val="1"/>
                <c:pt idx="0">
                  <c:v>1</c:v>
                </c:pt>
              </c:numCache>
            </c:numRef>
          </c:val>
          <c:extLst>
            <c:ext xmlns:c16="http://schemas.microsoft.com/office/drawing/2014/chart" uri="{C3380CC4-5D6E-409C-BE32-E72D297353CC}">
              <c16:uniqueId val="{00000006-EB25-48C1-BF22-BC1E3292197C}"/>
            </c:ext>
          </c:extLst>
        </c:ser>
        <c:dLbls>
          <c:showLegendKey val="0"/>
          <c:showVal val="0"/>
          <c:showCatName val="0"/>
          <c:showSerName val="0"/>
          <c:showPercent val="0"/>
          <c:showBubbleSize val="0"/>
        </c:dLbls>
        <c:gapWidth val="150"/>
        <c:axId val="2035966720"/>
        <c:axId val="2030383088"/>
      </c:barChart>
      <c:catAx>
        <c:axId val="2035966720"/>
        <c:scaling>
          <c:orientation val="minMax"/>
        </c:scaling>
        <c:delete val="0"/>
        <c:axPos val="b"/>
        <c:numFmt formatCode="General" sourceLinked="1"/>
        <c:majorTickMark val="out"/>
        <c:minorTickMark val="none"/>
        <c:tickLblPos val="nextTo"/>
        <c:spPr>
          <a:noFill/>
          <a:ln w="9525" cap="flat" cmpd="sng" algn="ctr">
            <a:solidFill>
              <a:srgbClr val="000099"/>
            </a:solidFill>
            <a:round/>
          </a:ln>
          <a:effectLst/>
        </c:spPr>
        <c:txPr>
          <a:bodyPr rot="-60000000" spcFirstLastPara="1" vertOverflow="ellipsis" vert="horz" wrap="square" anchor="ctr" anchorCtr="1"/>
          <a:lstStyle/>
          <a:p>
            <a:pPr>
              <a:defRPr sz="14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crossAx val="2030383088"/>
        <c:crosses val="autoZero"/>
        <c:auto val="0"/>
        <c:lblAlgn val="ctr"/>
        <c:lblOffset val="50"/>
        <c:noMultiLvlLbl val="0"/>
      </c:catAx>
      <c:valAx>
        <c:axId val="2030383088"/>
        <c:scaling>
          <c:orientation val="minMax"/>
          <c:max val="18"/>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1" i="0" u="none" strike="noStrike" kern="1200" baseline="0">
                    <a:solidFill>
                      <a:srgbClr val="000099"/>
                    </a:solidFill>
                    <a:latin typeface="Arial" panose="020B0604020202020204" pitchFamily="34" charset="0"/>
                    <a:ea typeface="+mn-ea"/>
                    <a:cs typeface="Arial" panose="020B0604020202020204" pitchFamily="34" charset="0"/>
                  </a:defRPr>
                </a:pPr>
                <a:r>
                  <a:rPr lang="en-US" sz="2000" dirty="0">
                    <a:solidFill>
                      <a:srgbClr val="000099"/>
                    </a:solidFill>
                  </a:rPr>
                  <a:t>immunological parameters (</a:t>
                </a:r>
                <a:r>
                  <a:rPr lang="el-GR" sz="2000" dirty="0">
                    <a:solidFill>
                      <a:srgbClr val="000099"/>
                    </a:solidFill>
                  </a:rPr>
                  <a:t>%</a:t>
                </a:r>
                <a:r>
                  <a:rPr lang="en-US" sz="2000" baseline="0" dirty="0">
                    <a:solidFill>
                      <a:srgbClr val="000099"/>
                    </a:solidFill>
                  </a:rPr>
                  <a:t>)</a:t>
                </a:r>
                <a:endParaRPr lang="en-US" sz="2000" dirty="0">
                  <a:solidFill>
                    <a:srgbClr val="000099"/>
                  </a:solidFill>
                </a:endParaRPr>
              </a:p>
            </c:rich>
          </c:tx>
          <c:layout>
            <c:manualLayout>
              <c:xMode val="edge"/>
              <c:yMode val="edge"/>
              <c:x val="3.8170755532520402E-3"/>
              <c:y val="0.117894565355637"/>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out"/>
        <c:tickLblPos val="nextTo"/>
        <c:spPr>
          <a:noFill/>
          <a:ln>
            <a:solidFill>
              <a:srgbClr val="000099"/>
            </a:solidFill>
          </a:ln>
          <a:effectLst/>
        </c:spPr>
        <c:txPr>
          <a:bodyPr rot="-60000000" spcFirstLastPara="1" vertOverflow="ellipsis" vert="horz" wrap="square" anchor="ctr" anchorCtr="1"/>
          <a:lstStyle/>
          <a:p>
            <a:pPr>
              <a:defRPr sz="16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crossAx val="2035966720"/>
        <c:crosses val="autoZero"/>
        <c:crossBetween val="between"/>
        <c:majorUnit val="3"/>
      </c:valAx>
      <c:spPr>
        <a:noFill/>
        <a:ln>
          <a:noFill/>
        </a:ln>
        <a:effectLst/>
      </c:spPr>
    </c:plotArea>
    <c:legend>
      <c:legendPos val="b"/>
      <c:legendEntry>
        <c:idx val="5"/>
        <c:delete val="1"/>
      </c:legendEntry>
      <c:legendEntry>
        <c:idx val="6"/>
        <c:delete val="1"/>
      </c:legendEntry>
      <c:layout>
        <c:manualLayout>
          <c:xMode val="edge"/>
          <c:yMode val="edge"/>
          <c:x val="0.16180557022006201"/>
          <c:y val="2.8633692183314099E-2"/>
          <c:w val="0.83819437912715"/>
          <c:h val="4.7784704454980301E-2"/>
        </c:manualLayout>
      </c:layout>
      <c:overlay val="0"/>
      <c:spPr>
        <a:noFill/>
        <a:ln>
          <a:noFill/>
        </a:ln>
        <a:effectLst/>
      </c:spPr>
      <c:txPr>
        <a:bodyPr rot="0" spcFirstLastPara="1" vertOverflow="ellipsis" vert="horz" wrap="square" anchor="ctr" anchorCtr="1"/>
        <a:lstStyle/>
        <a:p>
          <a:pPr>
            <a:defRPr sz="1600" b="1" i="0" u="none" strike="noStrike" kern="1200" baseline="0">
              <a:solidFill>
                <a:srgbClr val="00009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9525" cap="flat" cmpd="sng" algn="ctr">
      <a:noFill/>
      <a:round/>
    </a:ln>
    <a:effectLst/>
  </c:spPr>
  <c:txPr>
    <a:bodyPr/>
    <a:lstStyle/>
    <a:p>
      <a:pPr>
        <a:defRPr sz="1600" b="1">
          <a:solidFill>
            <a:sysClr val="windowText" lastClr="000000"/>
          </a:solidFill>
          <a:latin typeface="Arial" panose="020B0604020202020204" pitchFamily="34" charset="0"/>
          <a:cs typeface="Arial" panose="020B0604020202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image" Target="../media/image6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image" Target="../media/image85.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image" Target="../media/image91.emf"/><Relationship Id="rId4" Type="http://schemas.openxmlformats.org/officeDocument/2006/relationships/image" Target="../media/image9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78C6E2-0FF8-4599-BDD0-D79B19EFE471}" type="datetimeFigureOut">
              <a:rPr lang="en-US" smtClean="0"/>
              <a:t>10/16/19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EED7E4-A0C8-4399-8FA9-C79F0C09B7C0}" type="slidenum">
              <a:rPr lang="en-US" smtClean="0"/>
              <a:t>‹#›</a:t>
            </a:fld>
            <a:endParaRPr lang="en-US"/>
          </a:p>
        </p:txBody>
      </p:sp>
    </p:spTree>
    <p:extLst>
      <p:ext uri="{BB962C8B-B14F-4D97-AF65-F5344CB8AC3E}">
        <p14:creationId xmlns:p14="http://schemas.microsoft.com/office/powerpoint/2010/main" val="4176080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EED7E4-A0C8-4399-8FA9-C79F0C09B7C0}" type="slidenum">
              <a:rPr lang="en-US" smtClean="0"/>
              <a:t>1</a:t>
            </a:fld>
            <a:endParaRPr lang="en-US"/>
          </a:p>
        </p:txBody>
      </p:sp>
    </p:spTree>
    <p:extLst>
      <p:ext uri="{BB962C8B-B14F-4D97-AF65-F5344CB8AC3E}">
        <p14:creationId xmlns:p14="http://schemas.microsoft.com/office/powerpoint/2010/main" val="1240891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F0BED3F9-6A82-4DA9-9814-4524DB277A1D}" type="slidenum">
              <a:rPr lang="en-GB" altLang="en-US" sz="1200">
                <a:solidFill>
                  <a:srgbClr val="000000"/>
                </a:solidFill>
              </a:rPr>
              <a:pPr/>
              <a:t>15</a:t>
            </a:fld>
            <a:endParaRPr lang="en-GB" altLang="en-US" sz="1200">
              <a:solidFill>
                <a:srgbClr val="000000"/>
              </a:solidFill>
            </a:endParaRPr>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pPr>
              <a:buFont typeface="Times New Roman" charset="0"/>
              <a:buNone/>
              <a:defRPr/>
            </a:pPr>
            <a:r>
              <a:rPr lang="en-US" dirty="0">
                <a:ea typeface="ＭＳ Ｐゴシック" charset="0"/>
                <a:cs typeface="+mn-cs"/>
              </a:rPr>
              <a:t>Biochemical analyses were used to assess the levels of primary products of lipid peroxidation (LPO) – lipid </a:t>
            </a:r>
            <a:r>
              <a:rPr lang="en-US" dirty="0" err="1">
                <a:ea typeface="ＭＳ Ｐゴシック" charset="0"/>
                <a:cs typeface="+mn-cs"/>
              </a:rPr>
              <a:t>hydroperoxides</a:t>
            </a:r>
            <a:r>
              <a:rPr lang="en-US" dirty="0">
                <a:ea typeface="ＭＳ Ｐゴシック" charset="0"/>
                <a:cs typeface="+mn-cs"/>
              </a:rPr>
              <a:t> (LHP) and the intermediate products of LPO – diene conjugates (DC), </a:t>
            </a:r>
            <a:r>
              <a:rPr lang="en-US" dirty="0" err="1">
                <a:ea typeface="ＭＳ Ｐゴシック" charset="0"/>
                <a:cs typeface="+mn-cs"/>
              </a:rPr>
              <a:t>ketodienes</a:t>
            </a:r>
            <a:r>
              <a:rPr lang="en-US" dirty="0">
                <a:ea typeface="ＭＳ Ｐゴシック" charset="0"/>
                <a:cs typeface="+mn-cs"/>
              </a:rPr>
              <a:t> (KD), conjugated </a:t>
            </a:r>
            <a:r>
              <a:rPr lang="en-US" dirty="0" err="1">
                <a:ea typeface="ＭＳ Ｐゴシック" charset="0"/>
                <a:cs typeface="+mn-cs"/>
              </a:rPr>
              <a:t>trienes</a:t>
            </a:r>
            <a:r>
              <a:rPr lang="en-US" dirty="0">
                <a:ea typeface="ＭＳ Ｐゴシック" charset="0"/>
                <a:cs typeface="+mn-cs"/>
              </a:rPr>
              <a:t> (CT), compounds containing isolated double bonds (CCIDB). </a:t>
            </a:r>
            <a:endParaRPr lang="el-GR" dirty="0">
              <a:ea typeface="ＭＳ Ｐゴシック" charset="0"/>
              <a:cs typeface="+mn-cs"/>
            </a:endParaRPr>
          </a:p>
          <a:p>
            <a:pPr>
              <a:buFont typeface="Times New Roman" charset="0"/>
              <a:buNone/>
              <a:defRPr/>
            </a:pPr>
            <a:endParaRPr lang="el-GR" dirty="0">
              <a:ea typeface="ＭＳ Ｐゴシック" charset="0"/>
              <a:cs typeface="+mn-cs"/>
            </a:endParaRPr>
          </a:p>
          <a:p>
            <a:pPr>
              <a:buFont typeface="Times New Roman" charset="0"/>
              <a:buNone/>
              <a:defRPr/>
            </a:pPr>
            <a:r>
              <a:rPr lang="en-US" dirty="0">
                <a:ea typeface="ＭＳ Ｐゴシック" charset="0"/>
                <a:cs typeface="+mn-cs"/>
              </a:rPr>
              <a:t>Oxidative disorders were manifested in the form of increase in the content of the primary products of lipid peroxidation (LPO) and redistribution of the intermediate products (CCIDB, DC, KD+CT) in neutral lipids and phospholipids of blood cell membranes.</a:t>
            </a:r>
            <a:endParaRPr lang="el-GR" dirty="0">
              <a:ea typeface="ＭＳ Ｐゴシック" charset="0"/>
              <a:cs typeface="+mn-cs"/>
            </a:endParaRPr>
          </a:p>
          <a:p>
            <a:pPr>
              <a:buFont typeface="Times New Roman" charset="0"/>
              <a:buNone/>
              <a:defRPr/>
            </a:pPr>
            <a:endParaRPr lang="el-GR" dirty="0">
              <a:ea typeface="ＭＳ Ｐゴシック" charset="0"/>
              <a:cs typeface="+mn-cs"/>
            </a:endParaRPr>
          </a:p>
          <a:p>
            <a:pPr>
              <a:buFont typeface="Times New Roman" charset="0"/>
              <a:buNone/>
              <a:defRPr/>
            </a:pPr>
            <a:r>
              <a:rPr lang="en-US" dirty="0">
                <a:ea typeface="ＭＳ Ｐゴシック" charset="0"/>
                <a:cs typeface="+mn-cs"/>
              </a:rPr>
              <a:t>The load test by the MWCNTs with more complex functionalization caused a significant increase in LHP levels on the whole blood as compared to the SWCNTs (1.5 times, р</a:t>
            </a:r>
            <a:r>
              <a:rPr lang="en-US" baseline="0" dirty="0">
                <a:ea typeface="ＭＳ Ｐゴシック" charset="0"/>
                <a:cs typeface="+mn-cs"/>
              </a:rPr>
              <a:t> </a:t>
            </a:r>
            <a:r>
              <a:rPr lang="en-US" dirty="0">
                <a:ea typeface="ＭＳ Ｐゴシック" charset="0"/>
                <a:cs typeface="+mn-cs"/>
              </a:rPr>
              <a:t>0.05) and 2.6 times as compared to the untreated blood.</a:t>
            </a:r>
          </a:p>
          <a:p>
            <a:pPr>
              <a:buFont typeface="Times New Roman" charset="0"/>
              <a:buNone/>
              <a:defRPr/>
            </a:pPr>
            <a:endParaRPr lang="en-US" dirty="0">
              <a:ea typeface="ＭＳ Ｐゴシック" charset="0"/>
              <a:cs typeface="+mn-cs"/>
            </a:endParaRPr>
          </a:p>
          <a:p>
            <a:pPr>
              <a:buFont typeface="Times New Roman" charset="0"/>
              <a:buNone/>
              <a:defRPr/>
            </a:pPr>
            <a:r>
              <a:rPr lang="en-US" dirty="0">
                <a:ea typeface="ＭＳ Ｐゴシック" charset="0"/>
                <a:cs typeface="+mn-cs"/>
              </a:rPr>
              <a:t>The fatty acids (FA) of neutral lipids and the free FA of plasma are more susceptible to peroxidation by MWCNTs with more complex functionalization than the FA of membrane phospholipids. This was evidenced by the increased levels of KD and CT (35%, р0.01 and 28%, р</a:t>
            </a:r>
            <a:r>
              <a:rPr lang="en-US" baseline="0" dirty="0">
                <a:ea typeface="ＭＳ Ｐゴシック" charset="0"/>
                <a:cs typeface="+mn-cs"/>
              </a:rPr>
              <a:t> </a:t>
            </a:r>
            <a:r>
              <a:rPr lang="en-US" dirty="0">
                <a:ea typeface="ＭＳ Ｐゴシック" charset="0"/>
                <a:cs typeface="+mn-cs"/>
              </a:rPr>
              <a:t>0.05) and the stable levels of CCIDB and DC. This may be due to </a:t>
            </a:r>
            <a:r>
              <a:rPr lang="en-US" dirty="0" err="1">
                <a:ea typeface="ＭＳ Ｐゴシック" charset="0"/>
                <a:cs typeface="+mn-cs"/>
              </a:rPr>
              <a:t>reoxidation</a:t>
            </a:r>
            <a:r>
              <a:rPr lang="en-US" dirty="0">
                <a:ea typeface="ＭＳ Ｐゴシック" charset="0"/>
                <a:cs typeface="+mn-cs"/>
              </a:rPr>
              <a:t> reactions of low polar neutral lipids on the surface of non-polar MWCNTs that are highly able to adsorb non-polar substances</a:t>
            </a:r>
          </a:p>
          <a:p>
            <a:pPr>
              <a:buFont typeface="Times New Roman" charset="0"/>
              <a:buNone/>
              <a:defRPr/>
            </a:pPr>
            <a:endParaRPr lang="en-US" dirty="0">
              <a:ea typeface="ＭＳ Ｐゴシック" charset="0"/>
              <a:cs typeface="+mn-cs"/>
            </a:endParaRPr>
          </a:p>
          <a:p>
            <a:pPr>
              <a:buFont typeface="Times New Roman" charset="0"/>
              <a:buNone/>
              <a:defRPr/>
            </a:pPr>
            <a:endParaRPr lang="en-US" dirty="0">
              <a:ea typeface="ＭＳ Ｐゴシック" charset="0"/>
              <a:cs typeface="+mn-cs"/>
            </a:endParaRPr>
          </a:p>
        </p:txBody>
      </p:sp>
    </p:spTree>
    <p:extLst>
      <p:ext uri="{BB962C8B-B14F-4D97-AF65-F5344CB8AC3E}">
        <p14:creationId xmlns:p14="http://schemas.microsoft.com/office/powerpoint/2010/main" val="208694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F0BED3F9-6A82-4DA9-9814-4524DB277A1D}" type="slidenum">
              <a:rPr lang="en-GB" altLang="en-US" sz="1200">
                <a:solidFill>
                  <a:srgbClr val="000000"/>
                </a:solidFill>
              </a:rPr>
              <a:pPr/>
              <a:t>16</a:t>
            </a:fld>
            <a:endParaRPr lang="en-GB" altLang="en-US" sz="1200">
              <a:solidFill>
                <a:srgbClr val="000000"/>
              </a:solidFill>
            </a:endParaRPr>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pPr>
              <a:buFont typeface="Times New Roman" charset="0"/>
              <a:buNone/>
              <a:defRPr/>
            </a:pPr>
            <a:r>
              <a:rPr lang="en-US" dirty="0">
                <a:ea typeface="ＭＳ Ｐゴシック" charset="0"/>
                <a:cs typeface="+mn-cs"/>
              </a:rPr>
              <a:t>Exposure to MWCNTs caused an increase in the percentage of immune cells with reduced mitochondrial membrane potential. The number of mature T lymphocytes with reduced potential underwent a more than three-fold increase.</a:t>
            </a:r>
          </a:p>
          <a:p>
            <a:pPr>
              <a:buFont typeface="Times New Roman" charset="0"/>
              <a:buNone/>
              <a:defRPr/>
            </a:pPr>
            <a:endParaRPr lang="en-US" dirty="0">
              <a:ea typeface="ＭＳ Ｐゴシック" charset="0"/>
              <a:cs typeface="+mn-cs"/>
            </a:endParaRPr>
          </a:p>
          <a:p>
            <a:pPr>
              <a:buFont typeface="Times New Roman" charset="0"/>
              <a:buNone/>
              <a:defRPr/>
            </a:pPr>
            <a:r>
              <a:rPr lang="en-US" dirty="0">
                <a:ea typeface="ＭＳ Ｐゴシック" charset="0"/>
                <a:cs typeface="+mn-cs"/>
              </a:rPr>
              <a:t>At the same time, upregulation of the pre-apoptotic CD95 marker on CD3+ cells was observed. MWCNTs activated the early phase of T-cell response and caused an increase in the percentage of the functionally active T lymphocytes expressing interleukin-6 (IL-6 receptor (CD3+CD126+).</a:t>
            </a:r>
          </a:p>
          <a:p>
            <a:pPr>
              <a:buFont typeface="Times New Roman" charset="0"/>
              <a:buNone/>
              <a:defRPr/>
            </a:pPr>
            <a:endParaRPr lang="en-US" dirty="0">
              <a:ea typeface="ＭＳ Ｐゴシック" charset="0"/>
              <a:cs typeface="+mn-cs"/>
            </a:endParaRPr>
          </a:p>
          <a:p>
            <a:pPr>
              <a:buFont typeface="Times New Roman" charset="0"/>
              <a:buNone/>
              <a:defRPr/>
            </a:pPr>
            <a:r>
              <a:rPr lang="en-US" dirty="0">
                <a:ea typeface="ＭＳ Ｐゴシック" charset="0"/>
                <a:cs typeface="+mn-cs"/>
              </a:rPr>
              <a:t>The damaging effect of MWCNTs of</a:t>
            </a:r>
            <a:r>
              <a:rPr lang="en-US" baseline="0" dirty="0">
                <a:ea typeface="ＭＳ Ｐゴシック" charset="0"/>
                <a:cs typeface="+mn-cs"/>
              </a:rPr>
              <a:t> different degree of functionalization </a:t>
            </a:r>
            <a:r>
              <a:rPr lang="en-US" dirty="0">
                <a:ea typeface="ＭＳ Ｐゴシック" charset="0"/>
                <a:cs typeface="+mn-cs"/>
              </a:rPr>
              <a:t>was manifested in the significant increase in the percentage of lymphocytes and CD3+ cells with reduced mitochondrial membrane potential (MMPL and MMP СD3+ respectively). </a:t>
            </a:r>
          </a:p>
          <a:p>
            <a:pPr>
              <a:buFont typeface="Times New Roman" charset="0"/>
              <a:buNone/>
              <a:defRPr/>
            </a:pPr>
            <a:endParaRPr lang="en-US" dirty="0">
              <a:ea typeface="ＭＳ Ｐゴシック" charset="0"/>
              <a:cs typeface="+mn-cs"/>
            </a:endParaRPr>
          </a:p>
          <a:p>
            <a:pPr>
              <a:buFont typeface="Times New Roman" charset="0"/>
              <a:buNone/>
              <a:defRPr/>
            </a:pPr>
            <a:r>
              <a:rPr lang="en-US" dirty="0">
                <a:ea typeface="ＭＳ Ｐゴシック" charset="0"/>
                <a:cs typeface="+mn-cs"/>
              </a:rPr>
              <a:t>upregulation of the pre-apoptotic CD95, CD25</a:t>
            </a:r>
            <a:r>
              <a:rPr lang="en-US" baseline="0" dirty="0">
                <a:ea typeface="ＭＳ Ｐゴシック" charset="0"/>
                <a:cs typeface="+mn-cs"/>
              </a:rPr>
              <a:t> and CD126</a:t>
            </a:r>
            <a:r>
              <a:rPr lang="en-US" dirty="0">
                <a:ea typeface="ＭＳ Ｐゴシック" charset="0"/>
                <a:cs typeface="+mn-cs"/>
              </a:rPr>
              <a:t> markers on CD3+ cells was observed</a:t>
            </a:r>
          </a:p>
          <a:p>
            <a:pPr>
              <a:buFont typeface="Times New Roman" charset="0"/>
              <a:buNone/>
              <a:defRPr/>
            </a:pPr>
            <a:endParaRPr lang="en-US" dirty="0">
              <a:ea typeface="ＭＳ Ｐゴシック" charset="0"/>
              <a:cs typeface="+mn-cs"/>
            </a:endParaRPr>
          </a:p>
        </p:txBody>
      </p:sp>
    </p:spTree>
    <p:extLst>
      <p:ext uri="{BB962C8B-B14F-4D97-AF65-F5344CB8AC3E}">
        <p14:creationId xmlns:p14="http://schemas.microsoft.com/office/powerpoint/2010/main" val="2382722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F0BED3F9-6A82-4DA9-9814-4524DB277A1D}" type="slidenum">
              <a:rPr lang="en-GB" altLang="en-US" sz="1200">
                <a:solidFill>
                  <a:srgbClr val="000000"/>
                </a:solidFill>
              </a:rPr>
              <a:pPr/>
              <a:t>17</a:t>
            </a:fld>
            <a:endParaRPr lang="en-GB" altLang="en-US" sz="1200">
              <a:solidFill>
                <a:srgbClr val="000000"/>
              </a:solidFill>
            </a:endParaRPr>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pPr>
              <a:buFont typeface="Times New Roman" charset="0"/>
              <a:buNone/>
              <a:defRPr/>
            </a:pPr>
            <a:r>
              <a:rPr lang="en-US" dirty="0" err="1">
                <a:latin typeface="American Typewriter" charset="0"/>
                <a:ea typeface="American Typewriter" charset="0"/>
                <a:cs typeface="American Typewriter" charset="0"/>
              </a:rPr>
              <a:t>NFκB</a:t>
            </a:r>
            <a:r>
              <a:rPr lang="en-US" dirty="0">
                <a:latin typeface="American Typewriter" charset="0"/>
                <a:ea typeface="American Typewriter" charset="0"/>
                <a:cs typeface="American Typewriter" charset="0"/>
              </a:rPr>
              <a:t> regulates the expression of many genes involved in inflammation, including the pre-inflammatory cytokines IL-1b, TNF-α and IL-6 </a:t>
            </a:r>
          </a:p>
          <a:p>
            <a:pPr>
              <a:buFont typeface="Times New Roman" charset="0"/>
              <a:buNone/>
              <a:defRPr/>
            </a:pPr>
            <a:endParaRPr lang="en-US" dirty="0">
              <a:latin typeface="American Typewriter" charset="0"/>
              <a:ea typeface="American Typewriter" charset="0"/>
              <a:cs typeface="American Typewriter" charset="0"/>
            </a:endParaRPr>
          </a:p>
          <a:p>
            <a:pPr>
              <a:buFont typeface="Times New Roman" charset="0"/>
              <a:buNone/>
              <a:defRPr/>
            </a:pPr>
            <a:r>
              <a:rPr lang="en-US" dirty="0">
                <a:latin typeface="American Typewriter" charset="0"/>
                <a:ea typeface="American Typewriter" charset="0"/>
                <a:cs typeface="American Typewriter" charset="0"/>
              </a:rPr>
              <a:t>This may cause a perturbation of the IL-6 pathway that aims to regulate the inflammatory processes and compensate apoptotic changes</a:t>
            </a:r>
          </a:p>
          <a:p>
            <a:pPr>
              <a:buFont typeface="Times New Roman" charset="0"/>
              <a:buNone/>
              <a:defRPr/>
            </a:pPr>
            <a:endParaRPr lang="en-US" dirty="0">
              <a:latin typeface="American Typewriter" charset="0"/>
              <a:ea typeface="American Typewriter" charset="0"/>
              <a:cs typeface="American Typewriter" charset="0"/>
            </a:endParaRPr>
          </a:p>
          <a:p>
            <a:pPr>
              <a:buFont typeface="Times New Roman" charset="0"/>
              <a:buNone/>
              <a:defRPr/>
            </a:pPr>
            <a:r>
              <a:rPr lang="en-US" dirty="0">
                <a:latin typeface="American Typewriter" charset="0"/>
                <a:ea typeface="American Typewriter" charset="0"/>
                <a:cs typeface="American Typewriter" charset="0"/>
              </a:rPr>
              <a:t>IL-6 is an early and very important mediator in the development of inflammation. Elevated levels of IL-6 contribute to the maintenance of oxidative stress</a:t>
            </a:r>
          </a:p>
          <a:p>
            <a:pPr>
              <a:buFont typeface="Times New Roman" charset="0"/>
              <a:buNone/>
              <a:defRPr/>
            </a:pPr>
            <a:endParaRPr lang="en-US" dirty="0">
              <a:latin typeface="American Typewriter" charset="0"/>
              <a:ea typeface="American Typewriter" charset="0"/>
              <a:cs typeface="American Typewriter" charset="0"/>
            </a:endParaRPr>
          </a:p>
          <a:p>
            <a:pPr>
              <a:buFont typeface="Times New Roman" charset="0"/>
              <a:buNone/>
              <a:defRPr/>
            </a:pPr>
            <a:r>
              <a:rPr lang="en-US" dirty="0">
                <a:latin typeface="American Typewriter" charset="0"/>
                <a:ea typeface="American Typewriter" charset="0"/>
                <a:cs typeface="American Typewriter" charset="0"/>
              </a:rPr>
              <a:t>The increased mitochondrial production of reactive oxygen species are triggered by overproduction of the mitochondrial reduced form of nicotinamide-adenine dinucleotide (NADH). However both NADH-driven mitochondrial MPT and up-regulation of the expression of CD95-Fas ligand (</a:t>
            </a:r>
            <a:r>
              <a:rPr lang="en-US" dirty="0" err="1">
                <a:latin typeface="American Typewriter" charset="0"/>
                <a:ea typeface="American Typewriter" charset="0"/>
                <a:cs typeface="American Typewriter" charset="0"/>
              </a:rPr>
              <a:t>FasL</a:t>
            </a:r>
            <a:r>
              <a:rPr lang="en-US" dirty="0">
                <a:latin typeface="American Typewriter" charset="0"/>
                <a:ea typeface="American Typewriter" charset="0"/>
                <a:cs typeface="American Typewriter" charset="0"/>
              </a:rPr>
              <a:t>)-mediated apoptosis, involving in reactive oxygen species production, operates apoptosis </a:t>
            </a:r>
          </a:p>
          <a:p>
            <a:pPr>
              <a:buFont typeface="Times New Roman" charset="0"/>
              <a:buNone/>
              <a:defRPr/>
            </a:pPr>
            <a:endParaRPr lang="en-US" dirty="0">
              <a:latin typeface="American Typewriter" charset="0"/>
              <a:ea typeface="American Typewriter" charset="0"/>
              <a:cs typeface="American Typewriter" charset="0"/>
            </a:endParaRPr>
          </a:p>
          <a:p>
            <a:pPr marL="0" marR="0" indent="0" algn="l" defTabSz="914400" rtl="0" eaLnBrk="1" fontAlgn="auto" latinLnBrk="0" hangingPunct="1">
              <a:lnSpc>
                <a:spcPct val="100000"/>
              </a:lnSpc>
              <a:spcBef>
                <a:spcPts val="0"/>
              </a:spcBef>
              <a:spcAft>
                <a:spcPts val="0"/>
              </a:spcAft>
              <a:buClrTx/>
              <a:buSzTx/>
              <a:buFont typeface="Times New Roman" charset="0"/>
              <a:buNone/>
              <a:tabLst/>
              <a:defRPr/>
            </a:pPr>
            <a:r>
              <a:rPr lang="en-US" dirty="0">
                <a:latin typeface="American Typewriter" charset="0"/>
                <a:ea typeface="American Typewriter" charset="0"/>
                <a:cs typeface="American Typewriter" charset="0"/>
              </a:rPr>
              <a:t>In inflammation, TNF-</a:t>
            </a:r>
            <a:r>
              <a:rPr lang="el-GR" dirty="0">
                <a:latin typeface="American Typewriter" charset="0"/>
                <a:ea typeface="American Typewriter" charset="0"/>
                <a:cs typeface="American Typewriter" charset="0"/>
              </a:rPr>
              <a:t>α </a:t>
            </a:r>
            <a:r>
              <a:rPr lang="en-US" dirty="0">
                <a:latin typeface="American Typewriter" charset="0"/>
                <a:ea typeface="American Typewriter" charset="0"/>
                <a:cs typeface="American Typewriter" charset="0"/>
              </a:rPr>
              <a:t>induces mitochondrial permeability transition pore (MPTP) opening, mitochondrial membrane potential loss, and increased cell apoptosis. </a:t>
            </a:r>
          </a:p>
          <a:p>
            <a:pPr>
              <a:buFont typeface="Times New Roman" charset="0"/>
              <a:buNone/>
              <a:defRPr/>
            </a:pPr>
            <a:endParaRPr lang="en-US" dirty="0">
              <a:latin typeface="American Typewriter" charset="0"/>
              <a:ea typeface="American Typewriter" charset="0"/>
              <a:cs typeface="American Typewriter" charset="0"/>
            </a:endParaRPr>
          </a:p>
          <a:p>
            <a:pPr>
              <a:lnSpc>
                <a:spcPct val="100000"/>
              </a:lnSpc>
              <a:buFont typeface="Times New Roman" charset="0"/>
              <a:buNone/>
              <a:defRPr/>
            </a:pPr>
            <a:r>
              <a:rPr lang="en-US" dirty="0">
                <a:latin typeface="American Typewriter" charset="0"/>
                <a:ea typeface="American Typewriter" charset="0"/>
                <a:cs typeface="American Typewriter" charset="0"/>
              </a:rPr>
              <a:t>From the overall results of our multi-level analysis, it seems that the key biological process resulting from exposure with CNTs is </a:t>
            </a:r>
            <a:r>
              <a:rPr lang="en-US" dirty="0" err="1">
                <a:latin typeface="American Typewriter" charset="0"/>
                <a:ea typeface="American Typewriter" charset="0"/>
                <a:cs typeface="American Typewriter" charset="0"/>
              </a:rPr>
              <a:t>NFκB</a:t>
            </a:r>
            <a:r>
              <a:rPr lang="en-US" dirty="0">
                <a:latin typeface="American Typewriter" charset="0"/>
                <a:ea typeface="American Typewriter" charset="0"/>
                <a:cs typeface="American Typewriter" charset="0"/>
              </a:rPr>
              <a:t> activation.</a:t>
            </a:r>
          </a:p>
          <a:p>
            <a:pPr>
              <a:lnSpc>
                <a:spcPct val="100000"/>
              </a:lnSpc>
              <a:buFont typeface="Times New Roman" charset="0"/>
              <a:buNone/>
              <a:defRPr/>
            </a:pPr>
            <a:endParaRPr lang="en-US" dirty="0">
              <a:latin typeface="American Typewriter" charset="0"/>
              <a:ea typeface="American Typewriter" charset="0"/>
              <a:cs typeface="American Typewriter" charset="0"/>
            </a:endParaRPr>
          </a:p>
          <a:p>
            <a:pPr>
              <a:lnSpc>
                <a:spcPct val="100000"/>
              </a:lnSpc>
              <a:buFont typeface="Times New Roman" charset="0"/>
              <a:buNone/>
              <a:defRPr/>
            </a:pPr>
            <a:r>
              <a:rPr lang="en-US" dirty="0">
                <a:latin typeface="American Typewriter" charset="0"/>
                <a:ea typeface="American Typewriter" charset="0"/>
                <a:cs typeface="American Typewriter" charset="0"/>
              </a:rPr>
              <a:t>Based on the combined biochemical and transcriptomic responses in our study, the synergistic effect of systemic inflammation mediated in exposure barriers (skin and lung epithelium) and local inflammation mediated in blood cells, forms a plausible hypothesis for immunological in vivo responses upon exposure to CNTs.</a:t>
            </a:r>
          </a:p>
        </p:txBody>
      </p:sp>
    </p:spTree>
    <p:extLst>
      <p:ext uri="{BB962C8B-B14F-4D97-AF65-F5344CB8AC3E}">
        <p14:creationId xmlns:p14="http://schemas.microsoft.com/office/powerpoint/2010/main" val="19067512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Exposome science can overhaul the current environmental health risk assessment paradigm. This requires combination of high dimensional biology and system science aiming at integration using big data analytics and bioinformatics</a:t>
            </a:r>
          </a:p>
          <a:p>
            <a:endParaRPr lang="en-US" dirty="0"/>
          </a:p>
          <a:p>
            <a:r>
              <a:rPr lang="en-US" dirty="0"/>
              <a:t>Integrated multi-scale methodology focusing on high dimensional biological connectivity permits the identification of molecular paths and biological processes underlying the onset or exacerbation of disease phenotypes associated to exposure to environmental stressors over one’s </a:t>
            </a:r>
            <a:r>
              <a:rPr lang="en-US" dirty="0" err="1"/>
              <a:t>lifecourse</a:t>
            </a:r>
            <a:r>
              <a:rPr lang="en-US" dirty="0"/>
              <a:t> (the exposome).</a:t>
            </a:r>
          </a:p>
          <a:p>
            <a:endParaRPr lang="en-US" dirty="0"/>
          </a:p>
          <a:p>
            <a:r>
              <a:rPr lang="en-US" dirty="0"/>
              <a:t>The connectivity approach to the exposome elucidates toxicity pathways and assigns causal associations between environmental stressors and health.</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C0504D"/>
                </a:solidFill>
              </a:rPr>
              <a:t>Precise prevention by identifying the susceptible or vulnerable individuals or age-groups  through</a:t>
            </a:r>
            <a:r>
              <a:rPr lang="en-US" sz="1200" baseline="0" dirty="0">
                <a:solidFill>
                  <a:srgbClr val="C0504D"/>
                </a:solidFill>
              </a:rPr>
              <a:t> analysis of polymorphisms, health medical record and exposure profile (identified by demographic, socioeconomic and habitual parameters)</a:t>
            </a:r>
            <a:endParaRPr lang="en-US" sz="1200" dirty="0">
              <a:solidFill>
                <a:srgbClr val="C0504D"/>
              </a:solidFill>
              <a:latin typeface="Arial" panose="020B0604020202020204" pitchFamily="34" charset="0"/>
              <a:cs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10"/>
          </p:nvPr>
        </p:nvSpPr>
        <p:spPr/>
        <p:txBody>
          <a:bodyPr/>
          <a:lstStyle/>
          <a:p>
            <a:fld id="{F7EED7E4-A0C8-4399-8FA9-C79F0C09B7C0}" type="slidenum">
              <a:rPr lang="en-US" smtClean="0"/>
              <a:t>18</a:t>
            </a:fld>
            <a:endParaRPr lang="en-US"/>
          </a:p>
        </p:txBody>
      </p:sp>
    </p:spTree>
    <p:extLst>
      <p:ext uri="{BB962C8B-B14F-4D97-AF65-F5344CB8AC3E}">
        <p14:creationId xmlns:p14="http://schemas.microsoft.com/office/powerpoint/2010/main" val="4189290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EED7E4-A0C8-4399-8FA9-C79F0C09B7C0}" type="slidenum">
              <a:rPr lang="en-US" smtClean="0"/>
              <a:t>19</a:t>
            </a:fld>
            <a:endParaRPr lang="en-US"/>
          </a:p>
        </p:txBody>
      </p:sp>
    </p:spTree>
    <p:extLst>
      <p:ext uri="{BB962C8B-B14F-4D97-AF65-F5344CB8AC3E}">
        <p14:creationId xmlns:p14="http://schemas.microsoft.com/office/powerpoint/2010/main" val="386656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8650">
              <a:defRPr/>
            </a:pPr>
            <a:r>
              <a:rPr lang="en-US" dirty="0"/>
              <a:t>Air pollution monitoring and assessment will be based on:</a:t>
            </a:r>
          </a:p>
          <a:p>
            <a:endParaRPr lang="en-GB" dirty="0"/>
          </a:p>
          <a:p>
            <a:pPr marL="224325" indent="-224325">
              <a:buAutoNum type="arabicPeriod"/>
            </a:pPr>
            <a:r>
              <a:rPr lang="en-US" dirty="0"/>
              <a:t>Ground-based measurements based on smart sensors that transfer information through IoT</a:t>
            </a:r>
          </a:p>
          <a:p>
            <a:pPr marL="224325" indent="-224325">
              <a:buAutoNum type="arabicPeriod"/>
            </a:pPr>
            <a:r>
              <a:rPr lang="en-US" dirty="0"/>
              <a:t>Ground-based measurements from the existing AQ stations network of the municipality of Thessaloniki</a:t>
            </a:r>
            <a:endParaRPr lang="en-GB" dirty="0"/>
          </a:p>
          <a:p>
            <a:pPr marL="224325" indent="-224325">
              <a:buAutoNum type="arabicPeriod"/>
            </a:pPr>
            <a:r>
              <a:rPr lang="en-GB" dirty="0"/>
              <a:t>Different atmospheric modelling techniques </a:t>
            </a:r>
          </a:p>
          <a:p>
            <a:pPr marL="224325" indent="-224325">
              <a:buAutoNum type="arabicPeriod"/>
            </a:pPr>
            <a:r>
              <a:rPr lang="en-GB" dirty="0"/>
              <a:t>Satellite-derived information </a:t>
            </a:r>
          </a:p>
          <a:p>
            <a:pPr marL="224325" indent="-224325" defTabSz="448650">
              <a:buFontTx/>
              <a:buAutoNum type="arabicPeriod"/>
              <a:defRPr/>
            </a:pPr>
            <a:r>
              <a:rPr lang="en-GB" dirty="0"/>
              <a:t>Moreover: we’ll have campaigns with new and smart sensor technologies to estimate individual exposure.</a:t>
            </a:r>
          </a:p>
          <a:p>
            <a:pPr marL="224325" indent="-224325" defTabSz="448650">
              <a:buFontTx/>
              <a:buAutoNum type="arabicPeriod"/>
              <a:defRPr/>
            </a:pPr>
            <a:r>
              <a:rPr lang="en-GB" dirty="0"/>
              <a:t>with the help of machine learning techniques we’ll have a data fusion of all theses sources of information to reach air pollution assessment at the highest spatial resolution.</a:t>
            </a:r>
          </a:p>
          <a:p>
            <a:pPr marL="224325" indent="-224325">
              <a:buAutoNum type="arabicPeriod"/>
            </a:pPr>
            <a:endParaRPr lang="en-GB" dirty="0"/>
          </a:p>
          <a:p>
            <a:r>
              <a:rPr lang="en-GB" dirty="0"/>
              <a:t>We will also use improved source apportionment methods so that we have a relationship between emission and concentration variation </a:t>
            </a:r>
          </a:p>
          <a:p>
            <a:pPr marL="224325" indent="-224325">
              <a:buAutoNum type="arabicPeriod"/>
            </a:pPr>
            <a:endParaRPr lang="en-GB" dirty="0"/>
          </a:p>
          <a:p>
            <a:pPr defTabSz="448650">
              <a:defRPr/>
            </a:pPr>
            <a:r>
              <a:rPr lang="en-GB" dirty="0"/>
              <a:t>Moreover, we will make use of ABM (separate presentation) to simulate the interactions of several population groups in response to the policies considered in the project. In this scope, sociodemographic factors will be explicitly taken into account.</a:t>
            </a:r>
          </a:p>
          <a:p>
            <a:pPr defTabSz="448650">
              <a:defRPr/>
            </a:pPr>
            <a:endParaRPr lang="en-US" dirty="0"/>
          </a:p>
          <a:p>
            <a:r>
              <a:rPr lang="en-US" dirty="0"/>
              <a:t>We will deploy carbon footprint models based on all simulated activities and we will establish </a:t>
            </a:r>
            <a:r>
              <a:rPr lang="en-GB" dirty="0"/>
              <a:t>country-specific Concentration-Response Functions (CRFs) for an improved heath impact assessment on personal and community level. </a:t>
            </a:r>
            <a:endParaRPr lang="el-GR" baseline="0" dirty="0"/>
          </a:p>
          <a:p>
            <a:endParaRPr lang="en-GB" dirty="0"/>
          </a:p>
          <a:p>
            <a:pPr marL="171441" indent="-171441">
              <a:buFont typeface="Wingdings" panose="05000000000000000000" pitchFamily="2" charset="2"/>
              <a:buChar char="Ø"/>
            </a:pPr>
            <a:endParaRPr lang="en-GB" baseline="0" dirty="0"/>
          </a:p>
          <a:p>
            <a:endParaRPr lang="el-GR" baseline="0" dirty="0"/>
          </a:p>
          <a:p>
            <a:endParaRPr lang="en-US" dirty="0"/>
          </a:p>
          <a:p>
            <a:endParaRPr lang="en-GB" dirty="0"/>
          </a:p>
        </p:txBody>
      </p:sp>
      <p:sp>
        <p:nvSpPr>
          <p:cNvPr id="4" name="Slide Number Placeholder 3"/>
          <p:cNvSpPr>
            <a:spLocks noGrp="1"/>
          </p:cNvSpPr>
          <p:nvPr>
            <p:ph type="sldNum" sz="quarter" idx="10"/>
          </p:nvPr>
        </p:nvSpPr>
        <p:spPr/>
        <p:txBody>
          <a:bodyPr/>
          <a:lstStyle/>
          <a:p>
            <a:fld id="{00BC5CE0-A19C-EE41-B2BE-0C89237AAAF3}" type="slidenum">
              <a:rPr lang="en-US" smtClean="0"/>
              <a:t>2</a:t>
            </a:fld>
            <a:endParaRPr lang="en-US"/>
          </a:p>
        </p:txBody>
      </p:sp>
    </p:spTree>
    <p:extLst>
      <p:ext uri="{BB962C8B-B14F-4D97-AF65-F5344CB8AC3E}">
        <p14:creationId xmlns:p14="http://schemas.microsoft.com/office/powerpoint/2010/main" val="391575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1224EA0A-3365-40C8-A7EF-36C26D1FB964}" type="slidenum">
              <a:rPr lang="en-GB" altLang="en-US" sz="1200">
                <a:solidFill>
                  <a:srgbClr val="000000"/>
                </a:solidFill>
              </a:rPr>
              <a:pPr/>
              <a:t>8</a:t>
            </a:fld>
            <a:endParaRPr lang="en-GB" altLang="en-US" sz="1200">
              <a:solidFill>
                <a:srgbClr val="000000"/>
              </a:solidFill>
            </a:endParaRPr>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2488130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F98CB45E-EA7F-49B9-B6D1-AF0538F66ADC}" type="slidenum">
              <a:rPr lang="en-GB" altLang="en-US" sz="1200">
                <a:solidFill>
                  <a:srgbClr val="000000"/>
                </a:solidFill>
              </a:rPr>
              <a:pPr/>
              <a:t>9</a:t>
            </a:fld>
            <a:endParaRPr lang="en-GB" altLang="en-US" sz="1200">
              <a:solidFill>
                <a:srgbClr val="000000"/>
              </a:solidFill>
            </a:endParaRPr>
          </a:p>
        </p:txBody>
      </p:sp>
      <p:sp>
        <p:nvSpPr>
          <p:cNvPr id="171010" name="Rectangle 2"/>
          <p:cNvSpPr>
            <a:spLocks noGrp="1" noRot="1" noChangeAspect="1" noChangeArrowheads="1" noTextEdit="1"/>
          </p:cNvSpPr>
          <p:nvPr>
            <p:ph type="sldImg"/>
          </p:nvPr>
        </p:nvSpPr>
        <p:spPr>
          <a:xfrm>
            <a:off x="1182688" y="696913"/>
            <a:ext cx="4649787" cy="3487737"/>
          </a:xfrm>
          <a:ln/>
        </p:spPr>
      </p:sp>
      <p:sp>
        <p:nvSpPr>
          <p:cNvPr id="171011" name="Rectangle 3"/>
          <p:cNvSpPr>
            <a:spLocks noGrp="1" noChangeArrowheads="1"/>
          </p:cNvSpPr>
          <p:nvPr>
            <p:ph type="body" idx="1"/>
          </p:nvPr>
        </p:nvSpPr>
        <p:spPr>
          <a:xfrm>
            <a:off x="700088" y="4414838"/>
            <a:ext cx="5610225" cy="4184650"/>
          </a:xfrm>
        </p:spPr>
        <p:txBody>
          <a:bodyPr/>
          <a:lstStyle/>
          <a:p>
            <a:pPr defTabSz="914400">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1745935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30A8A8DA-CEDC-4000-897E-3F6A197CD4DB}" type="slidenum">
              <a:rPr lang="en-GB" altLang="en-US" sz="1200">
                <a:solidFill>
                  <a:srgbClr val="000000"/>
                </a:solidFill>
              </a:rPr>
              <a:pPr/>
              <a:t>10</a:t>
            </a:fld>
            <a:endParaRPr lang="en-GB" altLang="en-US" sz="1200">
              <a:solidFill>
                <a:srgbClr val="000000"/>
              </a:solidFill>
            </a:endParaRPr>
          </a:p>
        </p:txBody>
      </p:sp>
      <p:sp>
        <p:nvSpPr>
          <p:cNvPr id="104450" name="Rectangle 2"/>
          <p:cNvSpPr>
            <a:spLocks noGrp="1" noRot="1" noChangeAspect="1" noChangeArrowheads="1" noTextEdit="1"/>
          </p:cNvSpPr>
          <p:nvPr>
            <p:ph type="sldImg"/>
          </p:nvPr>
        </p:nvSpPr>
        <p:spPr>
          <a:xfrm>
            <a:off x="1182688" y="696913"/>
            <a:ext cx="4649787" cy="3487737"/>
          </a:xfrm>
          <a:ln/>
        </p:spPr>
      </p:sp>
      <p:sp>
        <p:nvSpPr>
          <p:cNvPr id="104451" name="Rectangle 3"/>
          <p:cNvSpPr>
            <a:spLocks noGrp="1" noChangeArrowheads="1"/>
          </p:cNvSpPr>
          <p:nvPr>
            <p:ph type="body" idx="1"/>
          </p:nvPr>
        </p:nvSpPr>
        <p:spPr>
          <a:xfrm>
            <a:off x="701675" y="4414838"/>
            <a:ext cx="5607050" cy="4184650"/>
          </a:xfrm>
        </p:spPr>
        <p:txBody>
          <a:bodyPr/>
          <a:lstStyle/>
          <a:p>
            <a:pPr defTabSz="914400">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526504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6F77A307-1F7C-48A2-8E48-C2E655F7EB3A}" type="slidenum">
              <a:rPr lang="en-GB" altLang="en-US" sz="1200">
                <a:solidFill>
                  <a:srgbClr val="000000"/>
                </a:solidFill>
              </a:rPr>
              <a:pPr/>
              <a:t>11</a:t>
            </a:fld>
            <a:endParaRPr lang="en-GB" altLang="en-US" sz="1200">
              <a:solidFill>
                <a:srgbClr val="000000"/>
              </a:solidFill>
            </a:endParaRPr>
          </a:p>
        </p:txBody>
      </p:sp>
      <p:sp>
        <p:nvSpPr>
          <p:cNvPr id="122882" name="Rectangle 2"/>
          <p:cNvSpPr>
            <a:spLocks noGrp="1" noRot="1" noChangeAspect="1" noChangeArrowheads="1" noTextEdit="1"/>
          </p:cNvSpPr>
          <p:nvPr>
            <p:ph type="sldImg"/>
          </p:nvPr>
        </p:nvSpPr>
        <p:spPr>
          <a:xfrm>
            <a:off x="1182688" y="696913"/>
            <a:ext cx="4649787" cy="3487737"/>
          </a:xfrm>
          <a:ln/>
        </p:spPr>
      </p:sp>
      <p:sp>
        <p:nvSpPr>
          <p:cNvPr id="122883" name="Rectangle 3"/>
          <p:cNvSpPr>
            <a:spLocks noGrp="1" noChangeArrowheads="1"/>
          </p:cNvSpPr>
          <p:nvPr>
            <p:ph type="body" idx="1"/>
          </p:nvPr>
        </p:nvSpPr>
        <p:spPr>
          <a:xfrm>
            <a:off x="701675" y="4414838"/>
            <a:ext cx="5607050" cy="4184650"/>
          </a:xfrm>
        </p:spPr>
        <p:txBody>
          <a:bodyPr/>
          <a:lstStyle/>
          <a:p>
            <a:pPr defTabSz="914400">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785320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339C8690-03E6-4E4C-917C-CD0C01D2ED80}" type="slidenum">
              <a:rPr lang="en-GB" altLang="en-US" sz="1200">
                <a:solidFill>
                  <a:srgbClr val="000000"/>
                </a:solidFill>
              </a:rPr>
              <a:pPr/>
              <a:t>12</a:t>
            </a:fld>
            <a:endParaRPr lang="en-GB" altLang="en-US" sz="1200">
              <a:solidFill>
                <a:srgbClr val="000000"/>
              </a:solidFill>
            </a:endParaRPr>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pPr>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968120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D8667A57-BEFB-405E-8B8C-6AD9865F3C50}" type="slidenum">
              <a:rPr lang="en-GB" altLang="en-US" sz="1200">
                <a:solidFill>
                  <a:srgbClr val="000000"/>
                </a:solidFill>
              </a:rPr>
              <a:pPr/>
              <a:t>13</a:t>
            </a:fld>
            <a:endParaRPr lang="en-GB" altLang="en-US" sz="1200">
              <a:solidFill>
                <a:srgbClr val="000000"/>
              </a:solidFill>
            </a:endParaRPr>
          </a:p>
        </p:txBody>
      </p:sp>
      <p:sp>
        <p:nvSpPr>
          <p:cNvPr id="151554" name="Rectangle 2"/>
          <p:cNvSpPr>
            <a:spLocks noGrp="1" noRot="1" noChangeAspect="1" noChangeArrowheads="1" noTextEdit="1"/>
          </p:cNvSpPr>
          <p:nvPr>
            <p:ph type="sldImg"/>
          </p:nvPr>
        </p:nvSpPr>
        <p:spPr>
          <a:ln/>
        </p:spPr>
      </p:sp>
      <p:sp>
        <p:nvSpPr>
          <p:cNvPr id="151555" name="Rectangle 3"/>
          <p:cNvSpPr>
            <a:spLocks noGrp="1" noChangeArrowheads="1"/>
          </p:cNvSpPr>
          <p:nvPr>
            <p:ph type="body" idx="1"/>
          </p:nvPr>
        </p:nvSpPr>
        <p:spPr/>
        <p:txBody>
          <a:bodyPr/>
          <a:lstStyle/>
          <a:p>
            <a:pPr>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1239441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p:nvPr>
        </p:nvSpPr>
        <p:spPr>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F0BED3F9-6A82-4DA9-9814-4524DB277A1D}" type="slidenum">
              <a:rPr lang="en-GB" altLang="en-US" sz="1200">
                <a:solidFill>
                  <a:srgbClr val="000000"/>
                </a:solidFill>
              </a:rPr>
              <a:pPr/>
              <a:t>14</a:t>
            </a:fld>
            <a:endParaRPr lang="en-GB" altLang="en-US" sz="1200">
              <a:solidFill>
                <a:srgbClr val="000000"/>
              </a:solidFill>
            </a:endParaRPr>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pPr>
              <a:buFont typeface="Times New Roman" charset="0"/>
              <a:buNone/>
              <a:defRPr/>
            </a:pPr>
            <a:endParaRPr lang="en-US">
              <a:ea typeface="ＭＳ Ｐゴシック" charset="0"/>
              <a:cs typeface="+mn-cs"/>
            </a:endParaRPr>
          </a:p>
        </p:txBody>
      </p:sp>
    </p:spTree>
    <p:extLst>
      <p:ext uri="{BB962C8B-B14F-4D97-AF65-F5344CB8AC3E}">
        <p14:creationId xmlns:p14="http://schemas.microsoft.com/office/powerpoint/2010/main" val="2882592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1725456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3884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0"/>
            <a:ext cx="2057400" cy="5211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914400"/>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3702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64655" y="1588168"/>
            <a:ext cx="7780506" cy="4692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8573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82895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60434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46237"/>
            <a:ext cx="4038600" cy="4525963"/>
          </a:xfrm>
        </p:spPr>
        <p:txBody>
          <a:bodyPr>
            <a:normAutofit/>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46237"/>
            <a:ext cx="4038600" cy="4525963"/>
          </a:xfrm>
        </p:spPr>
        <p:txBody>
          <a:bodyPr>
            <a:normAutofit/>
          </a:bodyPr>
          <a:lstStyle>
            <a:lvl1pPr>
              <a:defRPr sz="1700"/>
            </a:lvl1pPr>
            <a:lvl2pPr>
              <a:defRPr sz="1700"/>
            </a:lvl2pPr>
            <a:lvl3pPr>
              <a:defRPr sz="1700"/>
            </a:lvl3pPr>
            <a:lvl4pPr>
              <a:defRPr sz="1700"/>
            </a:lvl4pPr>
            <a:lvl5pPr>
              <a:defRPr sz="17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4127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2103438"/>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743199"/>
            <a:ext cx="4040188" cy="3382963"/>
          </a:xfrm>
        </p:spPr>
        <p:txBody>
          <a:bodyPr>
            <a:normAutofit/>
          </a:bodyPr>
          <a:lstStyle>
            <a:lvl1pPr>
              <a:defRPr sz="1700"/>
            </a:lvl1pPr>
            <a:lvl2pPr>
              <a:defRPr sz="1700"/>
            </a:lvl2pPr>
            <a:lvl3pPr>
              <a:defRPr sz="1700"/>
            </a:lvl3pPr>
            <a:lvl4pPr>
              <a:defRPr sz="1700"/>
            </a:lvl4pPr>
            <a:lvl5pPr>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2103438"/>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743199"/>
            <a:ext cx="4041775" cy="3382963"/>
          </a:xfrm>
        </p:spPr>
        <p:txBody>
          <a:bodyPr>
            <a:normAutofit/>
          </a:bodyPr>
          <a:lstStyle>
            <a:lvl1pPr>
              <a:defRPr sz="1700"/>
            </a:lvl1pPr>
            <a:lvl2pPr>
              <a:defRPr sz="1700"/>
            </a:lvl2pPr>
            <a:lvl3pPr>
              <a:defRPr sz="1700"/>
            </a:lvl3pPr>
            <a:lvl4pPr>
              <a:defRPr sz="1700"/>
            </a:lvl4pPr>
            <a:lvl5pPr>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350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08637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2601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3008313" cy="990600"/>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914400"/>
            <a:ext cx="5111750" cy="521176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905000"/>
            <a:ext cx="3008313" cy="4221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4967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990599"/>
            <a:ext cx="5486400" cy="37369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9381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jpe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914400"/>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2438400"/>
            <a:ext cx="8229600" cy="3306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562725"/>
            <a:ext cx="9144000" cy="295275"/>
          </a:xfrm>
          <a:prstGeom prst="rect">
            <a:avLst/>
          </a:prstGeom>
        </p:spPr>
      </p:pic>
      <p:sp>
        <p:nvSpPr>
          <p:cNvPr id="18" name="Rectangle 4"/>
          <p:cNvSpPr>
            <a:spLocks noChangeArrowheads="1"/>
          </p:cNvSpPr>
          <p:nvPr userDrawn="1"/>
        </p:nvSpPr>
        <p:spPr bwMode="auto">
          <a:xfrm>
            <a:off x="304800" y="6573329"/>
            <a:ext cx="8839200" cy="284220"/>
          </a:xfrm>
          <a:prstGeom prst="rect">
            <a:avLst/>
          </a:prstGeom>
          <a:noFill/>
          <a:ln w="9525">
            <a:noFill/>
            <a:miter lim="800000"/>
            <a:headEnd/>
            <a:tailEnd/>
          </a:ln>
        </p:spPr>
        <p:txBody>
          <a:bodyPr wrap="none" lIns="0" tIns="0" rIns="0" bIns="0" anchor="ctr" anchorCtr="0"/>
          <a:lstStyle/>
          <a:p>
            <a:pPr marL="0" marR="0" lvl="0" indent="0" algn="l" defTabSz="839788" rtl="0" eaLnBrk="0" fontAlgn="auto" latinLnBrk="0" hangingPunct="0">
              <a:lnSpc>
                <a:spcPct val="100000"/>
              </a:lnSpc>
              <a:spcBef>
                <a:spcPts val="0"/>
              </a:spcBef>
              <a:spcAft>
                <a:spcPts val="0"/>
              </a:spcAft>
              <a:buClrTx/>
              <a:buSzTx/>
              <a:buFontTx/>
              <a:buNone/>
              <a:tabLst/>
              <a:defRPr/>
            </a:pPr>
            <a:r>
              <a:rPr lang="en-US" sz="800" b="0" kern="1200" baseline="0" dirty="0">
                <a:solidFill>
                  <a:schemeClr val="bg1"/>
                </a:solidFill>
                <a:latin typeface="Arial" pitchFamily="34" charset="0"/>
                <a:ea typeface="ＭＳ Ｐゴシック" pitchFamily="23" charset="-128"/>
                <a:cs typeface="Arial" pitchFamily="34" charset="0"/>
              </a:rPr>
              <a:t>Air Pollution Effects on Health 			Thessaloniki, Greece		October 17, 2019			</a:t>
            </a:r>
            <a:fld id="{38C364A7-CCBB-4952-ADF6-D7E88B148CD3}" type="slidenum">
              <a:rPr lang="en-US" sz="800" b="0" smtClean="0">
                <a:solidFill>
                  <a:schemeClr val="bg1"/>
                </a:solidFill>
                <a:latin typeface="Arial" pitchFamily="34" charset="0"/>
                <a:ea typeface="ＭＳ Ｐゴシック" pitchFamily="23" charset="-128"/>
                <a:cs typeface="Arial" pitchFamily="34" charset="0"/>
              </a:rPr>
              <a:pPr marL="0" marR="0" lvl="0" indent="0" algn="l" defTabSz="839788" rtl="0" eaLnBrk="0" fontAlgn="auto" latinLnBrk="0" hangingPunct="0">
                <a:lnSpc>
                  <a:spcPct val="100000"/>
                </a:lnSpc>
                <a:spcBef>
                  <a:spcPts val="0"/>
                </a:spcBef>
                <a:spcAft>
                  <a:spcPts val="0"/>
                </a:spcAft>
                <a:buClrTx/>
                <a:buSzTx/>
                <a:buFontTx/>
                <a:buNone/>
                <a:tabLst/>
                <a:defRPr/>
              </a:pPr>
              <a:t>‹#›</a:t>
            </a:fld>
            <a:r>
              <a:rPr lang="en-US" sz="800" b="0" dirty="0">
                <a:solidFill>
                  <a:schemeClr val="bg1"/>
                </a:solidFill>
                <a:latin typeface="Arial" pitchFamily="34" charset="0"/>
                <a:ea typeface="ＭＳ Ｐゴシック" pitchFamily="23" charset="-128"/>
                <a:cs typeface="Arial" pitchFamily="34" charset="0"/>
              </a:rPr>
              <a:t> / </a:t>
            </a:r>
            <a:r>
              <a:rPr lang="el-GR" sz="800" b="0" dirty="0">
                <a:solidFill>
                  <a:schemeClr val="bg1"/>
                </a:solidFill>
                <a:latin typeface="Arial" pitchFamily="34" charset="0"/>
                <a:ea typeface="ＭＳ Ｐゴシック" pitchFamily="23" charset="-128"/>
                <a:cs typeface="Arial" pitchFamily="34" charset="0"/>
              </a:rPr>
              <a:t>16</a:t>
            </a:r>
            <a:endParaRPr lang="en-US" sz="800" b="0" dirty="0">
              <a:solidFill>
                <a:schemeClr val="bg1"/>
              </a:solidFill>
              <a:latin typeface="Arial" pitchFamily="34" charset="0"/>
              <a:ea typeface="ＭＳ Ｐゴシック" pitchFamily="23" charset="-128"/>
              <a:cs typeface="Arial" pitchFamily="34" charset="0"/>
            </a:endParaRPr>
          </a:p>
        </p:txBody>
      </p:sp>
      <p:pic>
        <p:nvPicPr>
          <p:cNvPr id="16" name="Picture 5" descr="LOGO gia documents"/>
          <p:cNvPicPr>
            <a:picLocks noChangeAspect="1" noChangeArrowheads="1"/>
          </p:cNvPicPr>
          <p:nvPr userDrawn="1"/>
        </p:nvPicPr>
        <p:blipFill>
          <a:blip r:embed="rId15"/>
          <a:srcRect/>
          <a:stretch>
            <a:fillRect/>
          </a:stretch>
        </p:blipFill>
        <p:spPr bwMode="auto">
          <a:xfrm>
            <a:off x="6893943" y="106962"/>
            <a:ext cx="1676400" cy="489128"/>
          </a:xfrm>
          <a:prstGeom prst="rect">
            <a:avLst/>
          </a:prstGeom>
          <a:noFill/>
          <a:ln w="9525">
            <a:noFill/>
            <a:miter lim="800000"/>
            <a:headEnd/>
            <a:tailEnd/>
          </a:ln>
        </p:spPr>
      </p:pic>
      <p:pic>
        <p:nvPicPr>
          <p:cNvPr id="22" name="Picture 21"/>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8534400" y="85856"/>
            <a:ext cx="532064" cy="531340"/>
          </a:xfrm>
          <a:prstGeom prst="rect">
            <a:avLst/>
          </a:prstGeom>
          <a:ln>
            <a:noFill/>
          </a:ln>
        </p:spPr>
      </p:pic>
      <p:pic>
        <p:nvPicPr>
          <p:cNvPr id="23" name="Picture 22"/>
          <p:cNvPicPr>
            <a:picLocks noChangeAspect="1"/>
          </p:cNvPicPr>
          <p:nvPr userDrawn="1"/>
        </p:nvPicPr>
        <p:blipFill rotWithShape="1">
          <a:blip r:embed="rId17" cstate="print">
            <a:extLst>
              <a:ext uri="{28A0092B-C50C-407E-A947-70E740481C1C}">
                <a14:useLocalDpi xmlns:a14="http://schemas.microsoft.com/office/drawing/2010/main" val="0"/>
              </a:ext>
            </a:extLst>
          </a:blip>
          <a:srcRect l="10739" t="16176" r="14085" b="19357"/>
          <a:stretch/>
        </p:blipFill>
        <p:spPr>
          <a:xfrm>
            <a:off x="0" y="54510"/>
            <a:ext cx="1066800" cy="594032"/>
          </a:xfrm>
          <a:prstGeom prst="rect">
            <a:avLst/>
          </a:prstGeom>
        </p:spPr>
      </p:pic>
    </p:spTree>
    <p:extLst>
      <p:ext uri="{BB962C8B-B14F-4D97-AF65-F5344CB8AC3E}">
        <p14:creationId xmlns:p14="http://schemas.microsoft.com/office/powerpoint/2010/main" val="365492484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hdr="0"/>
  <p:txStyles>
    <p:titleStyle>
      <a:lvl1pPr algn="ctr" defTabSz="914400" rtl="0" eaLnBrk="1" latinLnBrk="0" hangingPunct="1">
        <a:spcBef>
          <a:spcPct val="0"/>
        </a:spcBef>
        <a:buNone/>
        <a:defRPr sz="36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7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5.xml"/><Relationship Id="rId7" Type="http://schemas.openxmlformats.org/officeDocument/2006/relationships/image" Target="../media/image92.e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oleObject" Target="../embeddings/oleObject6.bin"/><Relationship Id="rId11" Type="http://schemas.openxmlformats.org/officeDocument/2006/relationships/image" Target="../media/image94.emf"/><Relationship Id="rId5" Type="http://schemas.openxmlformats.org/officeDocument/2006/relationships/image" Target="../media/image91.e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93.emf"/></Relationships>
</file>

<file path=ppt/slides/_rels/slide1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6.png"/></Relationships>
</file>

<file path=ppt/slides/_rels/slide1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98.png"/></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98.png"/></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0.ti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18" Type="http://schemas.openxmlformats.org/officeDocument/2006/relationships/image" Target="../media/image19.png"/><Relationship Id="rId3" Type="http://schemas.openxmlformats.org/officeDocument/2006/relationships/chart" Target="../charts/chart1.xml"/><Relationship Id="rId21" Type="http://schemas.openxmlformats.org/officeDocument/2006/relationships/image" Target="../media/image20.jpeg"/><Relationship Id="rId7" Type="http://schemas.openxmlformats.org/officeDocument/2006/relationships/image" Target="../media/image8.png"/><Relationship Id="rId12" Type="http://schemas.openxmlformats.org/officeDocument/2006/relationships/image" Target="../media/image13.jpeg"/><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jpeg"/><Relationship Id="rId20" Type="http://schemas.openxmlformats.org/officeDocument/2006/relationships/chart" Target="../charts/chart3.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gif"/><Relationship Id="rId5" Type="http://schemas.openxmlformats.org/officeDocument/2006/relationships/image" Target="../media/image6.tiff"/><Relationship Id="rId15" Type="http://schemas.openxmlformats.org/officeDocument/2006/relationships/image" Target="../media/image16.tiff"/><Relationship Id="rId23" Type="http://schemas.openxmlformats.org/officeDocument/2006/relationships/image" Target="../media/image22.jpeg"/><Relationship Id="rId10" Type="http://schemas.openxmlformats.org/officeDocument/2006/relationships/image" Target="../media/image11.png"/><Relationship Id="rId19" Type="http://schemas.openxmlformats.org/officeDocument/2006/relationships/chart" Target="../charts/chart2.xml"/><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tiff"/><Relationship Id="rId22" Type="http://schemas.openxmlformats.org/officeDocument/2006/relationships/image" Target="../media/image21.gif"/></Relationships>
</file>

<file path=ppt/slides/_rels/slide3.xml.rels><?xml version="1.0" encoding="UTF-8" standalone="yes"?>
<Relationships xmlns="http://schemas.openxmlformats.org/package/2006/relationships"><Relationship Id="rId13" Type="http://schemas.openxmlformats.org/officeDocument/2006/relationships/image" Target="../media/image34.png"/><Relationship Id="rId18" Type="http://schemas.openxmlformats.org/officeDocument/2006/relationships/image" Target="../media/image39.png"/><Relationship Id="rId26" Type="http://schemas.openxmlformats.org/officeDocument/2006/relationships/image" Target="../media/image47.jpeg"/><Relationship Id="rId21" Type="http://schemas.openxmlformats.org/officeDocument/2006/relationships/image" Target="../media/image42.gif"/><Relationship Id="rId34" Type="http://schemas.openxmlformats.org/officeDocument/2006/relationships/image" Target="../media/image20.jpeg"/><Relationship Id="rId7" Type="http://schemas.openxmlformats.org/officeDocument/2006/relationships/image" Target="../media/image28.png"/><Relationship Id="rId12" Type="http://schemas.openxmlformats.org/officeDocument/2006/relationships/image" Target="../media/image33.png"/><Relationship Id="rId17" Type="http://schemas.openxmlformats.org/officeDocument/2006/relationships/image" Target="../media/image38.png"/><Relationship Id="rId25" Type="http://schemas.openxmlformats.org/officeDocument/2006/relationships/image" Target="../media/image46.png"/><Relationship Id="rId33" Type="http://schemas.openxmlformats.org/officeDocument/2006/relationships/image" Target="../media/image52.jpeg"/><Relationship Id="rId38" Type="http://schemas.openxmlformats.org/officeDocument/2006/relationships/image" Target="../media/image56.gif"/><Relationship Id="rId2" Type="http://schemas.openxmlformats.org/officeDocument/2006/relationships/image" Target="../media/image23.png"/><Relationship Id="rId16" Type="http://schemas.openxmlformats.org/officeDocument/2006/relationships/image" Target="../media/image37.png"/><Relationship Id="rId20" Type="http://schemas.openxmlformats.org/officeDocument/2006/relationships/image" Target="../media/image41.png"/><Relationship Id="rId29"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32.png"/><Relationship Id="rId24" Type="http://schemas.openxmlformats.org/officeDocument/2006/relationships/image" Target="../media/image45.jpeg"/><Relationship Id="rId32" Type="http://schemas.openxmlformats.org/officeDocument/2006/relationships/image" Target="../media/image51.gif"/><Relationship Id="rId37" Type="http://schemas.openxmlformats.org/officeDocument/2006/relationships/image" Target="../media/image55.png"/><Relationship Id="rId5" Type="http://schemas.openxmlformats.org/officeDocument/2006/relationships/image" Target="../media/image26.png"/><Relationship Id="rId15" Type="http://schemas.openxmlformats.org/officeDocument/2006/relationships/image" Target="../media/image36.png"/><Relationship Id="rId23" Type="http://schemas.openxmlformats.org/officeDocument/2006/relationships/image" Target="../media/image44.jpeg"/><Relationship Id="rId28" Type="http://schemas.openxmlformats.org/officeDocument/2006/relationships/image" Target="../media/image48.jpeg"/><Relationship Id="rId36" Type="http://schemas.openxmlformats.org/officeDocument/2006/relationships/image" Target="../media/image54.jpeg"/><Relationship Id="rId10" Type="http://schemas.openxmlformats.org/officeDocument/2006/relationships/image" Target="../media/image31.png"/><Relationship Id="rId19" Type="http://schemas.openxmlformats.org/officeDocument/2006/relationships/image" Target="../media/image40.png"/><Relationship Id="rId31" Type="http://schemas.openxmlformats.org/officeDocument/2006/relationships/image" Target="../media/image7.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 Id="rId22" Type="http://schemas.openxmlformats.org/officeDocument/2006/relationships/image" Target="../media/image43.png"/><Relationship Id="rId27" Type="http://schemas.openxmlformats.org/officeDocument/2006/relationships/image" Target="../media/image10.jpeg"/><Relationship Id="rId30" Type="http://schemas.openxmlformats.org/officeDocument/2006/relationships/image" Target="../media/image50.jpeg"/><Relationship Id="rId35" Type="http://schemas.openxmlformats.org/officeDocument/2006/relationships/image" Target="../media/image53.gif"/><Relationship Id="rId8" Type="http://schemas.openxmlformats.org/officeDocument/2006/relationships/image" Target="../media/image29.png"/><Relationship Id="rId3" Type="http://schemas.openxmlformats.org/officeDocument/2006/relationships/image" Target="../media/image2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g"/><Relationship Id="rId1" Type="http://schemas.openxmlformats.org/officeDocument/2006/relationships/slideLayout" Target="../slideLayouts/slideLayout7.xml"/><Relationship Id="rId5" Type="http://schemas.openxmlformats.org/officeDocument/2006/relationships/image" Target="../media/image60.jpeg"/><Relationship Id="rId4" Type="http://schemas.openxmlformats.org/officeDocument/2006/relationships/image" Target="../media/image59.png"/></Relationships>
</file>

<file path=ppt/slides/_rels/slide6.xml.rels><?xml version="1.0" encoding="UTF-8" standalone="yes"?>
<Relationships xmlns="http://schemas.openxmlformats.org/package/2006/relationships"><Relationship Id="rId8" Type="http://schemas.openxmlformats.org/officeDocument/2006/relationships/image" Target="../media/image68.jpg"/><Relationship Id="rId13" Type="http://schemas.openxmlformats.org/officeDocument/2006/relationships/image" Target="../media/image69.jpeg"/><Relationship Id="rId3" Type="http://schemas.openxmlformats.org/officeDocument/2006/relationships/image" Target="../media/image63.jpg"/><Relationship Id="rId7" Type="http://schemas.openxmlformats.org/officeDocument/2006/relationships/image" Target="../media/image67.jpeg"/><Relationship Id="rId12" Type="http://schemas.openxmlformats.org/officeDocument/2006/relationships/image" Target="../media/image62.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6.jpg"/><Relationship Id="rId11" Type="http://schemas.openxmlformats.org/officeDocument/2006/relationships/oleObject" Target="../embeddings/oleObject2.bin"/><Relationship Id="rId5" Type="http://schemas.openxmlformats.org/officeDocument/2006/relationships/image" Target="../media/image65.png"/><Relationship Id="rId15" Type="http://schemas.openxmlformats.org/officeDocument/2006/relationships/image" Target="../media/image71.gif"/><Relationship Id="rId10" Type="http://schemas.openxmlformats.org/officeDocument/2006/relationships/image" Target="../media/image61.wmf"/><Relationship Id="rId4" Type="http://schemas.openxmlformats.org/officeDocument/2006/relationships/image" Target="../media/image64.jpg"/><Relationship Id="rId9" Type="http://schemas.openxmlformats.org/officeDocument/2006/relationships/oleObject" Target="../embeddings/oleObject1.bin"/><Relationship Id="rId14" Type="http://schemas.openxmlformats.org/officeDocument/2006/relationships/image" Target="../media/image70.jpeg"/></Relationships>
</file>

<file path=ppt/slides/_rels/slide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image" Target="../media/image74.png"/></Relationships>
</file>

<file path=ppt/slides/_rels/slide8.xml.rels><?xml version="1.0" encoding="UTF-8" standalone="yes"?>
<Relationships xmlns="http://schemas.openxmlformats.org/package/2006/relationships"><Relationship Id="rId8" Type="http://schemas.openxmlformats.org/officeDocument/2006/relationships/image" Target="../media/image81.jpeg"/><Relationship Id="rId3" Type="http://schemas.openxmlformats.org/officeDocument/2006/relationships/image" Target="../media/image76.jpeg"/><Relationship Id="rId7" Type="http://schemas.openxmlformats.org/officeDocument/2006/relationships/image" Target="../media/image8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9.jpeg"/><Relationship Id="rId11" Type="http://schemas.openxmlformats.org/officeDocument/2006/relationships/image" Target="../media/image84.tiff"/><Relationship Id="rId5" Type="http://schemas.openxmlformats.org/officeDocument/2006/relationships/image" Target="../media/image78.jpeg"/><Relationship Id="rId10" Type="http://schemas.openxmlformats.org/officeDocument/2006/relationships/image" Target="../media/image83.png"/><Relationship Id="rId4" Type="http://schemas.openxmlformats.org/officeDocument/2006/relationships/image" Target="../media/image77.jpeg"/><Relationship Id="rId9" Type="http://schemas.openxmlformats.org/officeDocument/2006/relationships/image" Target="../media/image82.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4.xml"/><Relationship Id="rId7" Type="http://schemas.openxmlformats.org/officeDocument/2006/relationships/image" Target="../media/image90.pn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89.png"/><Relationship Id="rId11" Type="http://schemas.openxmlformats.org/officeDocument/2006/relationships/image" Target="../media/image86.emf"/><Relationship Id="rId5" Type="http://schemas.openxmlformats.org/officeDocument/2006/relationships/image" Target="../media/image88.png"/><Relationship Id="rId10" Type="http://schemas.openxmlformats.org/officeDocument/2006/relationships/oleObject" Target="../embeddings/oleObject4.bin"/><Relationship Id="rId4" Type="http://schemas.openxmlformats.org/officeDocument/2006/relationships/image" Target="../media/image87.png"/><Relationship Id="rId9" Type="http://schemas.openxmlformats.org/officeDocument/2006/relationships/image" Target="../media/image8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196752"/>
            <a:ext cx="8352928" cy="1200329"/>
          </a:xfrm>
          <a:prstGeom prst="rect">
            <a:avLst/>
          </a:prstGeom>
          <a:noFill/>
        </p:spPr>
        <p:txBody>
          <a:bodyPr wrap="square" rtlCol="0">
            <a:spAutoFit/>
          </a:bodyPr>
          <a:lstStyle/>
          <a:p>
            <a:pPr algn="ctr"/>
            <a:r>
              <a:rPr lang="en-US" sz="4800" b="1" dirty="0">
                <a:solidFill>
                  <a:srgbClr val="000099"/>
                </a:solidFill>
                <a:latin typeface="Arial" panose="020B0604020202020204" pitchFamily="34" charset="0"/>
                <a:cs typeface="Arial" panose="020B0604020202020204" pitchFamily="34" charset="0"/>
              </a:rPr>
              <a:t>The air pollution exposome</a:t>
            </a:r>
          </a:p>
          <a:p>
            <a:pPr algn="ctr"/>
            <a:endParaRPr lang="en-US" sz="2400" dirty="0">
              <a:solidFill>
                <a:srgbClr val="C00000"/>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4F57B2B-3660-456D-A0C7-C9E3E03DA1B4}"/>
              </a:ext>
            </a:extLst>
          </p:cNvPr>
          <p:cNvSpPr txBox="1">
            <a:spLocks noChangeArrowheads="1"/>
          </p:cNvSpPr>
          <p:nvPr/>
        </p:nvSpPr>
        <p:spPr bwMode="auto">
          <a:xfrm>
            <a:off x="914400" y="2819400"/>
            <a:ext cx="7086600" cy="3828740"/>
          </a:xfrm>
          <a:prstGeom prst="rect">
            <a:avLst/>
          </a:prstGeom>
          <a:noFill/>
          <a:ln>
            <a:noFill/>
            <a:headEnd/>
            <a:tailEnd/>
          </a:ln>
        </p:spPr>
        <p:style>
          <a:lnRef idx="2">
            <a:schemeClr val="dk1"/>
          </a:lnRef>
          <a:fillRef idx="1">
            <a:schemeClr val="lt1"/>
          </a:fillRef>
          <a:effectRef idx="0">
            <a:schemeClr val="dk1"/>
          </a:effectRef>
          <a:fontRef idx="minor">
            <a:schemeClr val="dk1"/>
          </a:fontRef>
        </p:style>
        <p:txBody>
          <a:bodyPr wrap="square">
            <a:spAutoFit/>
          </a:bodyPr>
          <a:lstStyle/>
          <a:p>
            <a:pPr lvl="0" algn="ctr" eaLnBrk="0" hangingPunct="0">
              <a:spcBef>
                <a:spcPct val="20000"/>
              </a:spcBef>
              <a:defRPr/>
            </a:pPr>
            <a:r>
              <a:rPr lang="en-US" sz="3200" b="1" dirty="0" err="1">
                <a:solidFill>
                  <a:srgbClr val="000099"/>
                </a:solidFill>
                <a:latin typeface="Arial" panose="020B0604020202020204" pitchFamily="34" charset="0"/>
                <a:cs typeface="Arial" panose="020B0604020202020204" pitchFamily="34" charset="0"/>
              </a:rPr>
              <a:t>Dimosthenis</a:t>
            </a:r>
            <a:r>
              <a:rPr lang="en-US" sz="3200" b="1" dirty="0">
                <a:solidFill>
                  <a:srgbClr val="000099"/>
                </a:solidFill>
                <a:latin typeface="Arial" panose="020B0604020202020204" pitchFamily="34" charset="0"/>
                <a:cs typeface="Arial" panose="020B0604020202020204" pitchFamily="34" charset="0"/>
              </a:rPr>
              <a:t> A. Sarigiannis</a:t>
            </a:r>
            <a:r>
              <a:rPr lang="en-US" sz="2400" baseline="30000" dirty="0">
                <a:solidFill>
                  <a:srgbClr val="000099"/>
                </a:solidFill>
                <a:latin typeface="Arial" panose="020B0604020202020204" pitchFamily="34" charset="0"/>
                <a:cs typeface="Arial" panose="020B0604020202020204" pitchFamily="34" charset="0"/>
              </a:rPr>
              <a:t>1,2,3,4</a:t>
            </a:r>
          </a:p>
          <a:p>
            <a:pPr lvl="0" algn="ctr" eaLnBrk="0" hangingPunct="0">
              <a:spcBef>
                <a:spcPct val="20000"/>
              </a:spcBef>
              <a:defRPr/>
            </a:pPr>
            <a:endParaRPr lang="en-US" sz="1400" b="1" baseline="30000" dirty="0">
              <a:solidFill>
                <a:srgbClr val="000099"/>
              </a:solidFill>
              <a:latin typeface="Arial" panose="020B0604020202020204" pitchFamily="34" charset="0"/>
              <a:cs typeface="Arial" panose="020B0604020202020204" pitchFamily="34" charset="0"/>
            </a:endParaRPr>
          </a:p>
          <a:p>
            <a:pPr lvl="0" algn="ctr" eaLnBrk="0" hangingPunct="0">
              <a:spcBef>
                <a:spcPct val="20000"/>
              </a:spcBef>
              <a:defRPr/>
            </a:pPr>
            <a:endParaRPr lang="en-US" sz="1600" b="1" dirty="0">
              <a:solidFill>
                <a:srgbClr val="000099"/>
              </a:solidFill>
              <a:latin typeface="Arial" panose="020B0604020202020204" pitchFamily="34" charset="0"/>
              <a:cs typeface="Arial" panose="020B0604020202020204" pitchFamily="34" charset="0"/>
            </a:endParaRPr>
          </a:p>
          <a:p>
            <a:pPr lvl="0" algn="ctr" eaLnBrk="0" hangingPunct="0">
              <a:spcBef>
                <a:spcPct val="20000"/>
              </a:spcBef>
              <a:defRPr/>
            </a:pPr>
            <a:r>
              <a:rPr lang="en-US" sz="1400" baseline="30000" dirty="0">
                <a:solidFill>
                  <a:srgbClr val="000099"/>
                </a:solidFill>
                <a:latin typeface="Arial" panose="020B0604020202020204" pitchFamily="34" charset="0"/>
                <a:cs typeface="Arial" panose="020B0604020202020204" pitchFamily="34" charset="0"/>
              </a:rPr>
              <a:t>1 </a:t>
            </a:r>
            <a:r>
              <a:rPr lang="en-US" sz="1400" dirty="0">
                <a:solidFill>
                  <a:srgbClr val="000099"/>
                </a:solidFill>
                <a:latin typeface="Arial" panose="020B0604020202020204" pitchFamily="34" charset="0"/>
                <a:cs typeface="Arial" panose="020B0604020202020204" pitchFamily="34" charset="0"/>
              </a:rPr>
              <a:t>Aristotle University of Thessaloniki, Department of Chemical Engineering, Environmental Engineering Laboratory, University Campus, Thessaloniki 54124, Greece</a:t>
            </a:r>
          </a:p>
          <a:p>
            <a:pPr lvl="0" algn="ctr" eaLnBrk="0" hangingPunct="0">
              <a:spcBef>
                <a:spcPct val="20000"/>
              </a:spcBef>
              <a:defRPr/>
            </a:pPr>
            <a:r>
              <a:rPr lang="en-US" sz="1400" baseline="30000" dirty="0">
                <a:solidFill>
                  <a:srgbClr val="000099"/>
                </a:solidFill>
                <a:latin typeface="Arial" panose="020B0604020202020204" pitchFamily="34" charset="0"/>
                <a:cs typeface="Arial" panose="020B0604020202020204" pitchFamily="34" charset="0"/>
              </a:rPr>
              <a:t>2 </a:t>
            </a:r>
            <a:r>
              <a:rPr lang="en-US" sz="1400" dirty="0">
                <a:solidFill>
                  <a:srgbClr val="000099"/>
                </a:solidFill>
                <a:latin typeface="Arial" panose="020B0604020202020204" pitchFamily="34" charset="0"/>
                <a:cs typeface="Arial" panose="020B0604020202020204" pitchFamily="34" charset="0"/>
              </a:rPr>
              <a:t>HERACLES Research Center on the Exposome and Health, Center for Interdisciplinary Research and Innovation, Balkan Center, Bldg. B, 10th km Thessaloniki-</a:t>
            </a:r>
            <a:r>
              <a:rPr lang="en-US" sz="1400" dirty="0" err="1">
                <a:solidFill>
                  <a:srgbClr val="000099"/>
                </a:solidFill>
                <a:latin typeface="Arial" panose="020B0604020202020204" pitchFamily="34" charset="0"/>
                <a:cs typeface="Arial" panose="020B0604020202020204" pitchFamily="34" charset="0"/>
              </a:rPr>
              <a:t>Thermi</a:t>
            </a:r>
            <a:r>
              <a:rPr lang="en-US" sz="1400" dirty="0">
                <a:solidFill>
                  <a:srgbClr val="000099"/>
                </a:solidFill>
                <a:latin typeface="Arial" panose="020B0604020202020204" pitchFamily="34" charset="0"/>
                <a:cs typeface="Arial" panose="020B0604020202020204" pitchFamily="34" charset="0"/>
              </a:rPr>
              <a:t> Road, 57001, Greece</a:t>
            </a:r>
          </a:p>
          <a:p>
            <a:pPr lvl="0" algn="ctr" eaLnBrk="0" hangingPunct="0">
              <a:spcBef>
                <a:spcPct val="20000"/>
              </a:spcBef>
              <a:defRPr/>
            </a:pPr>
            <a:r>
              <a:rPr lang="en-US" sz="1400" baseline="30000" dirty="0">
                <a:solidFill>
                  <a:srgbClr val="000099"/>
                </a:solidFill>
                <a:latin typeface="Arial" panose="020B0604020202020204" pitchFamily="34" charset="0"/>
                <a:cs typeface="Arial" panose="020B0604020202020204" pitchFamily="34" charset="0"/>
              </a:rPr>
              <a:t>3 </a:t>
            </a:r>
            <a:r>
              <a:rPr lang="en-US" sz="1400" dirty="0">
                <a:solidFill>
                  <a:srgbClr val="000099"/>
                </a:solidFill>
                <a:latin typeface="Arial" panose="020B0604020202020204" pitchFamily="34" charset="0"/>
                <a:cs typeface="Arial" panose="020B0604020202020204" pitchFamily="34" charset="0"/>
              </a:rPr>
              <a:t>University School for Advanced Study (IUSS), Science, Technology and Society Department, Environmental Health Engineering, Piazza </a:t>
            </a:r>
            <a:r>
              <a:rPr lang="en-US" sz="1400" dirty="0" err="1">
                <a:solidFill>
                  <a:srgbClr val="000099"/>
                </a:solidFill>
                <a:latin typeface="Arial" panose="020B0604020202020204" pitchFamily="34" charset="0"/>
                <a:cs typeface="Arial" panose="020B0604020202020204" pitchFamily="34" charset="0"/>
              </a:rPr>
              <a:t>della</a:t>
            </a:r>
            <a:r>
              <a:rPr lang="en-US" sz="1400" dirty="0">
                <a:solidFill>
                  <a:srgbClr val="000099"/>
                </a:solidFill>
                <a:latin typeface="Arial" panose="020B0604020202020204" pitchFamily="34" charset="0"/>
                <a:cs typeface="Arial" panose="020B0604020202020204" pitchFamily="34" charset="0"/>
              </a:rPr>
              <a:t> Vittoria 15, Pavia 27100, Italy</a:t>
            </a:r>
          </a:p>
          <a:p>
            <a:pPr lvl="0" algn="ctr" eaLnBrk="0" hangingPunct="0">
              <a:spcBef>
                <a:spcPct val="20000"/>
              </a:spcBef>
              <a:defRPr/>
            </a:pPr>
            <a:r>
              <a:rPr lang="en-US" sz="1400" baseline="30000" dirty="0">
                <a:solidFill>
                  <a:srgbClr val="000099"/>
                </a:solidFill>
                <a:latin typeface="Arial" panose="020B0604020202020204" pitchFamily="34" charset="0"/>
                <a:cs typeface="Arial" panose="020B0604020202020204" pitchFamily="34" charset="0"/>
              </a:rPr>
              <a:t>4 </a:t>
            </a:r>
            <a:r>
              <a:rPr lang="en-US" sz="1400" dirty="0" err="1">
                <a:solidFill>
                  <a:srgbClr val="000099"/>
                </a:solidFill>
                <a:latin typeface="Arial" panose="020B0604020202020204" pitchFamily="34" charset="0"/>
                <a:cs typeface="Arial" panose="020B0604020202020204" pitchFamily="34" charset="0"/>
              </a:rPr>
              <a:t>EnvE.X</a:t>
            </a:r>
            <a:r>
              <a:rPr lang="en-US" sz="1400" dirty="0">
                <a:solidFill>
                  <a:srgbClr val="000099"/>
                </a:solidFill>
                <a:latin typeface="Arial" panose="020B0604020202020204" pitchFamily="34" charset="0"/>
                <a:cs typeface="Arial" panose="020B0604020202020204" pitchFamily="34" charset="0"/>
              </a:rPr>
              <a:t>, Thessaloniki, K. </a:t>
            </a:r>
            <a:r>
              <a:rPr lang="en-US" sz="1400" dirty="0" err="1">
                <a:solidFill>
                  <a:srgbClr val="000099"/>
                </a:solidFill>
                <a:latin typeface="Arial" panose="020B0604020202020204" pitchFamily="34" charset="0"/>
                <a:cs typeface="Arial" panose="020B0604020202020204" pitchFamily="34" charset="0"/>
              </a:rPr>
              <a:t>Palama</a:t>
            </a:r>
            <a:r>
              <a:rPr lang="en-US" sz="1400" dirty="0">
                <a:solidFill>
                  <a:srgbClr val="000099"/>
                </a:solidFill>
                <a:latin typeface="Arial" panose="020B0604020202020204" pitchFamily="34" charset="0"/>
                <a:cs typeface="Arial" panose="020B0604020202020204" pitchFamily="34" charset="0"/>
              </a:rPr>
              <a:t> 11, Thessaloniki, 55133, Greece</a:t>
            </a:r>
          </a:p>
          <a:p>
            <a:pPr lvl="0" algn="ctr" eaLnBrk="0" hangingPunct="0">
              <a:spcBef>
                <a:spcPct val="20000"/>
              </a:spcBef>
              <a:defRPr/>
            </a:pPr>
            <a:endParaRPr lang="en-US" sz="1000" b="1" dirty="0">
              <a:solidFill>
                <a:srgbClr val="000099"/>
              </a:solidFill>
              <a:latin typeface="Arial" panose="020B0604020202020204" pitchFamily="34" charset="0"/>
              <a:cs typeface="Arial" panose="020B0604020202020204" pitchFamily="34" charset="0"/>
            </a:endParaRPr>
          </a:p>
          <a:p>
            <a:pPr lvl="0" algn="ctr" eaLnBrk="0" hangingPunct="0">
              <a:spcBef>
                <a:spcPct val="20000"/>
              </a:spcBef>
              <a:defRPr/>
            </a:pPr>
            <a:endParaRPr lang="en-US" sz="1000" b="1" dirty="0">
              <a:solidFill>
                <a:srgbClr val="000099"/>
              </a:solidFill>
              <a:latin typeface="Arial" panose="020B0604020202020204" pitchFamily="34" charset="0"/>
              <a:cs typeface="Arial" panose="020B0604020202020204" pitchFamily="34" charset="0"/>
            </a:endParaRPr>
          </a:p>
          <a:p>
            <a:pPr lvl="0" algn="ctr" eaLnBrk="0" hangingPunct="0">
              <a:spcBef>
                <a:spcPct val="20000"/>
              </a:spcBef>
              <a:defRPr/>
            </a:pPr>
            <a:r>
              <a:rPr lang="en-US" sz="1600" b="1" dirty="0">
                <a:solidFill>
                  <a:srgbClr val="000099"/>
                </a:solidFill>
              </a:rPr>
              <a:t>http://www.enve-lab.eu/</a:t>
            </a:r>
            <a:endParaRPr lang="en-US" sz="1600" b="1" dirty="0">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83601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1151620" y="676430"/>
            <a:ext cx="7128792" cy="820313"/>
          </a:xfrm>
        </p:spPr>
        <p:txBody>
          <a:bodyPr>
            <a:noAutofit/>
          </a:bodyPr>
          <a:lstStyle/>
          <a:p>
            <a:pPr defTabSz="798180"/>
            <a:r>
              <a:rPr lang="en-US" altLang="en-US" sz="2400" b="1" dirty="0">
                <a:solidFill>
                  <a:srgbClr val="000099"/>
                </a:solidFill>
              </a:rPr>
              <a:t>Gene expression modulation in lung of mice 1d after </a:t>
            </a:r>
            <a:r>
              <a:rPr lang="en-US" altLang="en-US" sz="2400" b="1" dirty="0" err="1">
                <a:solidFill>
                  <a:srgbClr val="000099"/>
                </a:solidFill>
              </a:rPr>
              <a:t>i</a:t>
            </a:r>
            <a:r>
              <a:rPr lang="en-US" altLang="en-US" sz="2400" b="1" dirty="0">
                <a:solidFill>
                  <a:srgbClr val="000099"/>
                </a:solidFill>
              </a:rPr>
              <a:t>. tr. exposure to nanotubes (1mg/Kg </a:t>
            </a:r>
            <a:r>
              <a:rPr lang="en-US" altLang="en-US" sz="2400" b="1" dirty="0" err="1">
                <a:solidFill>
                  <a:srgbClr val="000099"/>
                </a:solidFill>
              </a:rPr>
              <a:t>b.w</a:t>
            </a:r>
            <a:r>
              <a:rPr lang="en-US" altLang="en-US" sz="2400" b="1" dirty="0">
                <a:solidFill>
                  <a:srgbClr val="000099"/>
                </a:solidFill>
              </a:rPr>
              <a:t>.)</a:t>
            </a:r>
          </a:p>
        </p:txBody>
      </p:sp>
      <p:grpSp>
        <p:nvGrpSpPr>
          <p:cNvPr id="36866" name="Group 3"/>
          <p:cNvGrpSpPr>
            <a:grpSpLocks/>
          </p:cNvGrpSpPr>
          <p:nvPr/>
        </p:nvGrpSpPr>
        <p:grpSpPr bwMode="auto">
          <a:xfrm>
            <a:off x="376115" y="1645009"/>
            <a:ext cx="3999028" cy="4673847"/>
            <a:chOff x="1629" y="871"/>
            <a:chExt cx="2519" cy="3195"/>
          </a:xfrm>
        </p:grpSpPr>
        <p:graphicFrame>
          <p:nvGraphicFramePr>
            <p:cNvPr id="36869" name="Object 4"/>
            <p:cNvGraphicFramePr>
              <a:graphicFrameLocks noChangeAspect="1"/>
            </p:cNvGraphicFramePr>
            <p:nvPr/>
          </p:nvGraphicFramePr>
          <p:xfrm>
            <a:off x="1649" y="871"/>
            <a:ext cx="2499" cy="1666"/>
          </p:xfrm>
          <a:graphic>
            <a:graphicData uri="http://schemas.openxmlformats.org/presentationml/2006/ole">
              <mc:AlternateContent xmlns:mc="http://schemas.openxmlformats.org/markup-compatibility/2006">
                <mc:Choice xmlns:v="urn:schemas-microsoft-com:vml" Requires="v">
                  <p:oleObj spid="_x0000_s4212" name="Chart" r:id="rId4" imgW="6096177" imgH="4047988" progId="MSGraph.Chart.8">
                    <p:embed followColorScheme="full"/>
                  </p:oleObj>
                </mc:Choice>
                <mc:Fallback>
                  <p:oleObj name="Chart" r:id="rId4" imgW="6096177" imgH="4047988" progId="MSGraph.Chart.8">
                    <p:embed followColorScheme="full"/>
                    <p:pic>
                      <p:nvPicPr>
                        <p:cNvPr id="36869" name="Object 4"/>
                        <p:cNvPicPr>
                          <a:picLocks noChangeAspect="1" noChangeArrowheads="1"/>
                        </p:cNvPicPr>
                        <p:nvPr/>
                      </p:nvPicPr>
                      <p:blipFill>
                        <a:blip r:embed="rId5"/>
                        <a:srcRect/>
                        <a:stretch>
                          <a:fillRect/>
                        </a:stretch>
                      </p:blipFill>
                      <p:spPr bwMode="auto">
                        <a:xfrm>
                          <a:off x="1649" y="871"/>
                          <a:ext cx="2499" cy="1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36870" name="Object 5"/>
            <p:cNvGraphicFramePr>
              <a:graphicFrameLocks noChangeAspect="1"/>
            </p:cNvGraphicFramePr>
            <p:nvPr/>
          </p:nvGraphicFramePr>
          <p:xfrm>
            <a:off x="1629" y="2400"/>
            <a:ext cx="2499" cy="1666"/>
          </p:xfrm>
          <a:graphic>
            <a:graphicData uri="http://schemas.openxmlformats.org/presentationml/2006/ole">
              <mc:AlternateContent xmlns:mc="http://schemas.openxmlformats.org/markup-compatibility/2006">
                <mc:Choice xmlns:v="urn:schemas-microsoft-com:vml" Requires="v">
                  <p:oleObj spid="_x0000_s4213" name="Chart" r:id="rId6" imgW="6096177" imgH="4047988" progId="MSGraph.Chart.8">
                    <p:embed followColorScheme="full"/>
                  </p:oleObj>
                </mc:Choice>
                <mc:Fallback>
                  <p:oleObj name="Chart" r:id="rId6" imgW="6096177" imgH="4047988" progId="MSGraph.Chart.8">
                    <p:embed followColorScheme="full"/>
                    <p:pic>
                      <p:nvPicPr>
                        <p:cNvPr id="36870" name="Object 5"/>
                        <p:cNvPicPr>
                          <a:picLocks noChangeAspect="1" noChangeArrowheads="1"/>
                        </p:cNvPicPr>
                        <p:nvPr/>
                      </p:nvPicPr>
                      <p:blipFill>
                        <a:blip r:embed="rId7"/>
                        <a:srcRect/>
                        <a:stretch>
                          <a:fillRect/>
                        </a:stretch>
                      </p:blipFill>
                      <p:spPr bwMode="auto">
                        <a:xfrm>
                          <a:off x="1629" y="2400"/>
                          <a:ext cx="2499" cy="16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pSp>
      <p:graphicFrame>
        <p:nvGraphicFramePr>
          <p:cNvPr id="36867" name="Object 37"/>
          <p:cNvGraphicFramePr>
            <a:graphicFrameLocks noChangeAspect="1"/>
          </p:cNvGraphicFramePr>
          <p:nvPr/>
        </p:nvGraphicFramePr>
        <p:xfrm>
          <a:off x="4716016" y="2276872"/>
          <a:ext cx="3696953" cy="805072"/>
        </p:xfrm>
        <a:graphic>
          <a:graphicData uri="http://schemas.openxmlformats.org/presentationml/2006/ole">
            <mc:AlternateContent xmlns:mc="http://schemas.openxmlformats.org/markup-compatibility/2006">
              <mc:Choice xmlns:v="urn:schemas-microsoft-com:vml" Requires="v">
                <p:oleObj spid="_x0000_s4214" name="Worksheet" r:id="rId8" imgW="4000500" imgH="749300" progId="Excel.Sheet.8">
                  <p:embed/>
                </p:oleObj>
              </mc:Choice>
              <mc:Fallback>
                <p:oleObj name="Worksheet" r:id="rId8" imgW="4000500" imgH="749300" progId="Excel.Sheet.8">
                  <p:embed/>
                  <p:pic>
                    <p:nvPicPr>
                      <p:cNvPr id="36867" name="Object 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16016" y="2276872"/>
                        <a:ext cx="3696953" cy="8050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36868" name="Object 39"/>
          <p:cNvGraphicFramePr>
            <a:graphicFrameLocks noChangeAspect="1"/>
          </p:cNvGraphicFramePr>
          <p:nvPr/>
        </p:nvGraphicFramePr>
        <p:xfrm>
          <a:off x="4716016" y="4272229"/>
          <a:ext cx="3696953" cy="805072"/>
        </p:xfrm>
        <a:graphic>
          <a:graphicData uri="http://schemas.openxmlformats.org/presentationml/2006/ole">
            <mc:AlternateContent xmlns:mc="http://schemas.openxmlformats.org/markup-compatibility/2006">
              <mc:Choice xmlns:v="urn:schemas-microsoft-com:vml" Requires="v">
                <p:oleObj spid="_x0000_s4215" name="Worksheet" r:id="rId10" imgW="4000500" imgH="749300" progId="Excel.Sheet.8">
                  <p:embed/>
                </p:oleObj>
              </mc:Choice>
              <mc:Fallback>
                <p:oleObj name="Worksheet" r:id="rId10" imgW="4000500" imgH="749300" progId="Excel.Sheet.8">
                  <p:embed/>
                  <p:pic>
                    <p:nvPicPr>
                      <p:cNvPr id="36868" name="Object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16016" y="4272229"/>
                        <a:ext cx="3696953" cy="805072"/>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3540419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ctrTitle"/>
          </p:nvPr>
        </p:nvSpPr>
        <p:spPr>
          <a:xfrm>
            <a:off x="1115616" y="157344"/>
            <a:ext cx="6850725" cy="1007447"/>
          </a:xfrm>
        </p:spPr>
        <p:txBody>
          <a:bodyPr>
            <a:normAutofit/>
          </a:bodyPr>
          <a:lstStyle/>
          <a:p>
            <a:pPr defTabSz="798180"/>
            <a:r>
              <a:rPr lang="en-US" altLang="en-US" sz="2400" b="1" dirty="0">
                <a:solidFill>
                  <a:srgbClr val="000099"/>
                </a:solidFill>
              </a:rPr>
              <a:t>Lung, mice 24h, </a:t>
            </a:r>
            <a:br>
              <a:rPr lang="en-US" altLang="en-US" sz="2400" b="1" dirty="0">
                <a:solidFill>
                  <a:srgbClr val="000099"/>
                </a:solidFill>
              </a:rPr>
            </a:br>
            <a:r>
              <a:rPr lang="en-US" altLang="en-US" sz="2400" b="1" dirty="0">
                <a:solidFill>
                  <a:srgbClr val="000099"/>
                </a:solidFill>
              </a:rPr>
              <a:t>Oxidative stress response pathway</a:t>
            </a:r>
          </a:p>
        </p:txBody>
      </p:sp>
      <p:pic>
        <p:nvPicPr>
          <p:cNvPr id="389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177" y="2305227"/>
            <a:ext cx="3170400" cy="3507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000" y="2305227"/>
            <a:ext cx="3170400" cy="3507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61" name="Text Box 5"/>
          <p:cNvSpPr txBox="1">
            <a:spLocks noChangeArrowheads="1"/>
          </p:cNvSpPr>
          <p:nvPr/>
        </p:nvSpPr>
        <p:spPr bwMode="auto">
          <a:xfrm>
            <a:off x="838328" y="1389302"/>
            <a:ext cx="1164281" cy="6801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920">
                <a:solidFill>
                  <a:srgbClr val="000099"/>
                </a:solidFill>
                <a:latin typeface="Arial" panose="020B0604020202020204" pitchFamily="34" charset="0"/>
                <a:cs typeface="Arial" panose="020B0604020202020204" pitchFamily="34" charset="0"/>
              </a:rPr>
              <a:t>MWCNT</a:t>
            </a:r>
          </a:p>
          <a:p>
            <a:pPr>
              <a:lnSpc>
                <a:spcPct val="100000"/>
              </a:lnSpc>
              <a:buClrTx/>
              <a:buSzTx/>
              <a:buFontTx/>
              <a:buNone/>
              <a:defRPr/>
            </a:pPr>
            <a:r>
              <a:rPr lang="en-US" sz="1920">
                <a:solidFill>
                  <a:srgbClr val="000099"/>
                </a:solidFill>
                <a:latin typeface="Arial" panose="020B0604020202020204" pitchFamily="34" charset="0"/>
                <a:cs typeface="Arial" panose="020B0604020202020204" pitchFamily="34" charset="0"/>
              </a:rPr>
              <a:t>-NH2</a:t>
            </a:r>
          </a:p>
        </p:txBody>
      </p:sp>
      <p:grpSp>
        <p:nvGrpSpPr>
          <p:cNvPr id="38917" name="Group 6"/>
          <p:cNvGrpSpPr>
            <a:grpSpLocks/>
          </p:cNvGrpSpPr>
          <p:nvPr/>
        </p:nvGrpSpPr>
        <p:grpSpPr bwMode="auto">
          <a:xfrm>
            <a:off x="2514982" y="1389303"/>
            <a:ext cx="1143173" cy="741562"/>
            <a:chOff x="4368" y="720"/>
            <a:chExt cx="720" cy="507"/>
          </a:xfrm>
        </p:grpSpPr>
        <p:sp>
          <p:nvSpPr>
            <p:cNvPr id="121863" name="Rectangle 7"/>
            <p:cNvSpPr>
              <a:spLocks noChangeArrowheads="1"/>
            </p:cNvSpPr>
            <p:nvPr/>
          </p:nvSpPr>
          <p:spPr bwMode="auto">
            <a:xfrm>
              <a:off x="4368" y="784"/>
              <a:ext cx="96" cy="96"/>
            </a:xfrm>
            <a:prstGeom prst="rect">
              <a:avLst/>
            </a:prstGeom>
            <a:solidFill>
              <a:srgbClr val="C3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21864" name="Text Box 8"/>
            <p:cNvSpPr txBox="1">
              <a:spLocks noChangeArrowheads="1"/>
            </p:cNvSpPr>
            <p:nvPr/>
          </p:nvSpPr>
          <p:spPr bwMode="auto">
            <a:xfrm>
              <a:off x="4454" y="720"/>
              <a:ext cx="634"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MW</a:t>
              </a:r>
            </a:p>
          </p:txBody>
        </p:sp>
        <p:sp>
          <p:nvSpPr>
            <p:cNvPr id="121865" name="Rectangle 9"/>
            <p:cNvSpPr>
              <a:spLocks noChangeArrowheads="1"/>
            </p:cNvSpPr>
            <p:nvPr/>
          </p:nvSpPr>
          <p:spPr bwMode="auto">
            <a:xfrm>
              <a:off x="4368" y="938"/>
              <a:ext cx="96" cy="96"/>
            </a:xfrm>
            <a:prstGeom prst="rect">
              <a:avLst/>
            </a:prstGeom>
            <a:solidFill>
              <a:srgbClr val="00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21866" name="Text Box 10"/>
            <p:cNvSpPr txBox="1">
              <a:spLocks noChangeArrowheads="1"/>
            </p:cNvSpPr>
            <p:nvPr/>
          </p:nvSpPr>
          <p:spPr bwMode="auto">
            <a:xfrm>
              <a:off x="4453" y="872"/>
              <a:ext cx="587"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NH2</a:t>
              </a:r>
            </a:p>
          </p:txBody>
        </p:sp>
        <p:sp>
          <p:nvSpPr>
            <p:cNvPr id="121867" name="Rectangle 11"/>
            <p:cNvSpPr>
              <a:spLocks noChangeArrowheads="1"/>
            </p:cNvSpPr>
            <p:nvPr/>
          </p:nvSpPr>
          <p:spPr bwMode="auto">
            <a:xfrm>
              <a:off x="4368" y="1094"/>
              <a:ext cx="96" cy="96"/>
            </a:xfrm>
            <a:prstGeom prst="rect">
              <a:avLst/>
            </a:prstGeom>
            <a:solidFill>
              <a:srgbClr val="FF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21868" name="Text Box 12"/>
            <p:cNvSpPr txBox="1">
              <a:spLocks noChangeArrowheads="1"/>
            </p:cNvSpPr>
            <p:nvPr/>
          </p:nvSpPr>
          <p:spPr bwMode="auto">
            <a:xfrm>
              <a:off x="4453" y="1028"/>
              <a:ext cx="635"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common</a:t>
              </a:r>
            </a:p>
          </p:txBody>
        </p:sp>
      </p:grpSp>
      <p:sp>
        <p:nvSpPr>
          <p:cNvPr id="121869" name="Rectangle 13"/>
          <p:cNvSpPr>
            <a:spLocks noChangeArrowheads="1"/>
          </p:cNvSpPr>
          <p:nvPr/>
        </p:nvSpPr>
        <p:spPr bwMode="auto">
          <a:xfrm>
            <a:off x="5429034" y="1389302"/>
            <a:ext cx="1164281" cy="6801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8354" tIns="44177" rIns="88354" bIns="44177">
            <a:spAutoFit/>
          </a:bodyPr>
          <a:lstStyle/>
          <a:p>
            <a:pPr defTabSz="884095">
              <a:defRPr/>
            </a:pPr>
            <a:r>
              <a:rPr lang="en-US" sz="1920">
                <a:solidFill>
                  <a:srgbClr val="000099"/>
                </a:solidFill>
                <a:latin typeface="Arial" panose="020B0604020202020204" pitchFamily="34" charset="0"/>
                <a:ea typeface="ＭＳ Ｐゴシック" charset="0"/>
                <a:cs typeface="Arial" panose="020B0604020202020204" pitchFamily="34" charset="0"/>
              </a:rPr>
              <a:t>MWCNT</a:t>
            </a:r>
          </a:p>
          <a:p>
            <a:pPr defTabSz="884095">
              <a:defRPr/>
            </a:pPr>
            <a:r>
              <a:rPr lang="en-US" sz="1920">
                <a:solidFill>
                  <a:srgbClr val="000099"/>
                </a:solidFill>
                <a:latin typeface="Arial" panose="020B0604020202020204" pitchFamily="34" charset="0"/>
                <a:ea typeface="ＭＳ Ｐゴシック" charset="0"/>
                <a:cs typeface="Arial" panose="020B0604020202020204" pitchFamily="34" charset="0"/>
              </a:rPr>
              <a:t>-COOH</a:t>
            </a:r>
          </a:p>
        </p:txBody>
      </p:sp>
      <p:grpSp>
        <p:nvGrpSpPr>
          <p:cNvPr id="38919" name="Group 14"/>
          <p:cNvGrpSpPr>
            <a:grpSpLocks/>
          </p:cNvGrpSpPr>
          <p:nvPr/>
        </p:nvGrpSpPr>
        <p:grpSpPr bwMode="auto">
          <a:xfrm>
            <a:off x="7162501" y="1389304"/>
            <a:ext cx="1143173" cy="741562"/>
            <a:chOff x="4848" y="3024"/>
            <a:chExt cx="720" cy="507"/>
          </a:xfrm>
        </p:grpSpPr>
        <p:sp>
          <p:nvSpPr>
            <p:cNvPr id="121871" name="Rectangle 15"/>
            <p:cNvSpPr>
              <a:spLocks noChangeArrowheads="1"/>
            </p:cNvSpPr>
            <p:nvPr/>
          </p:nvSpPr>
          <p:spPr bwMode="auto">
            <a:xfrm>
              <a:off x="4848" y="3088"/>
              <a:ext cx="96" cy="96"/>
            </a:xfrm>
            <a:prstGeom prst="rect">
              <a:avLst/>
            </a:prstGeom>
            <a:solidFill>
              <a:srgbClr val="C3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21872" name="Text Box 16"/>
            <p:cNvSpPr txBox="1">
              <a:spLocks noChangeArrowheads="1"/>
            </p:cNvSpPr>
            <p:nvPr/>
          </p:nvSpPr>
          <p:spPr bwMode="auto">
            <a:xfrm>
              <a:off x="4934" y="3024"/>
              <a:ext cx="634"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MW</a:t>
              </a:r>
            </a:p>
          </p:txBody>
        </p:sp>
        <p:sp>
          <p:nvSpPr>
            <p:cNvPr id="121873" name="Rectangle 17"/>
            <p:cNvSpPr>
              <a:spLocks noChangeArrowheads="1"/>
            </p:cNvSpPr>
            <p:nvPr/>
          </p:nvSpPr>
          <p:spPr bwMode="auto">
            <a:xfrm>
              <a:off x="4848" y="3242"/>
              <a:ext cx="96" cy="96"/>
            </a:xfrm>
            <a:prstGeom prst="rect">
              <a:avLst/>
            </a:prstGeom>
            <a:solidFill>
              <a:srgbClr val="0000F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21874" name="Text Box 18"/>
            <p:cNvSpPr txBox="1">
              <a:spLocks noChangeArrowheads="1"/>
            </p:cNvSpPr>
            <p:nvPr/>
          </p:nvSpPr>
          <p:spPr bwMode="auto">
            <a:xfrm>
              <a:off x="4933" y="3176"/>
              <a:ext cx="587"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COOH</a:t>
              </a:r>
            </a:p>
          </p:txBody>
        </p:sp>
        <p:sp>
          <p:nvSpPr>
            <p:cNvPr id="121875" name="Rectangle 19"/>
            <p:cNvSpPr>
              <a:spLocks noChangeArrowheads="1"/>
            </p:cNvSpPr>
            <p:nvPr/>
          </p:nvSpPr>
          <p:spPr bwMode="auto">
            <a:xfrm>
              <a:off x="4848" y="3398"/>
              <a:ext cx="96" cy="96"/>
            </a:xfrm>
            <a:prstGeom prst="rect">
              <a:avLst/>
            </a:prstGeom>
            <a:solidFill>
              <a:srgbClr val="FF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21876" name="Text Box 20"/>
            <p:cNvSpPr txBox="1">
              <a:spLocks noChangeArrowheads="1"/>
            </p:cNvSpPr>
            <p:nvPr/>
          </p:nvSpPr>
          <p:spPr bwMode="auto">
            <a:xfrm>
              <a:off x="4933" y="3332"/>
              <a:ext cx="635"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1012825">
                <a:defRPr sz="2400">
                  <a:solidFill>
                    <a:srgbClr val="000000"/>
                  </a:solidFill>
                  <a:latin typeface="Times New Roman" charset="0"/>
                  <a:ea typeface="ＭＳ Ｐゴシック" charset="0"/>
                </a:defRPr>
              </a:lvl1pPr>
              <a:lvl2pPr marL="506413" defTabSz="1012825">
                <a:defRPr sz="2400">
                  <a:solidFill>
                    <a:srgbClr val="000000"/>
                  </a:solidFill>
                  <a:latin typeface="Times New Roman" charset="0"/>
                  <a:ea typeface="ＭＳ Ｐゴシック" charset="0"/>
                </a:defRPr>
              </a:lvl2pPr>
              <a:lvl3pPr marL="1012825" defTabSz="1012825">
                <a:defRPr sz="2400">
                  <a:solidFill>
                    <a:srgbClr val="000000"/>
                  </a:solidFill>
                  <a:latin typeface="Times New Roman" charset="0"/>
                  <a:ea typeface="ＭＳ Ｐゴシック" charset="0"/>
                </a:defRPr>
              </a:lvl3pPr>
              <a:lvl4pPr marL="1517650" defTabSz="1012825">
                <a:defRPr sz="2400">
                  <a:solidFill>
                    <a:srgbClr val="000000"/>
                  </a:solidFill>
                  <a:latin typeface="Times New Roman" charset="0"/>
                  <a:ea typeface="ＭＳ Ｐゴシック" charset="0"/>
                </a:defRPr>
              </a:lvl4pPr>
              <a:lvl5pPr marL="2024063" defTabSz="1012825">
                <a:defRPr sz="2400">
                  <a:solidFill>
                    <a:srgbClr val="000000"/>
                  </a:solidFill>
                  <a:latin typeface="Times New Roman" charset="0"/>
                  <a:ea typeface="ＭＳ Ｐゴシック" charset="0"/>
                </a:defRPr>
              </a:lvl5pPr>
              <a:lvl6pPr marL="24812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1012825"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common</a:t>
              </a:r>
            </a:p>
          </p:txBody>
        </p:sp>
      </p:grpSp>
    </p:spTree>
    <p:extLst>
      <p:ext uri="{BB962C8B-B14F-4D97-AF65-F5344CB8AC3E}">
        <p14:creationId xmlns:p14="http://schemas.microsoft.com/office/powerpoint/2010/main" val="4190424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1" name="Group 25"/>
          <p:cNvGrpSpPr>
            <a:grpSpLocks/>
          </p:cNvGrpSpPr>
          <p:nvPr/>
        </p:nvGrpSpPr>
        <p:grpSpPr bwMode="auto">
          <a:xfrm>
            <a:off x="1066962" y="3868220"/>
            <a:ext cx="6667818" cy="2632763"/>
            <a:chOff x="770" y="2612"/>
            <a:chExt cx="4812" cy="1900"/>
          </a:xfrm>
        </p:grpSpPr>
        <p:pic>
          <p:nvPicPr>
            <p:cNvPr id="40975" name="Picture 3" descr="LungNP Mice_Path-InflamFC2-MW-MWNH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1" y="2612"/>
              <a:ext cx="2751" cy="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76" name="Group 4"/>
            <p:cNvGrpSpPr>
              <a:grpSpLocks/>
            </p:cNvGrpSpPr>
            <p:nvPr/>
          </p:nvGrpSpPr>
          <p:grpSpPr bwMode="auto">
            <a:xfrm>
              <a:off x="770" y="2996"/>
              <a:ext cx="1815" cy="535"/>
              <a:chOff x="384" y="2784"/>
              <a:chExt cx="1584" cy="506"/>
            </a:xfrm>
          </p:grpSpPr>
          <p:sp>
            <p:nvSpPr>
              <p:cNvPr id="139269" name="Text Box 5"/>
              <p:cNvSpPr txBox="1">
                <a:spLocks noChangeArrowheads="1"/>
              </p:cNvSpPr>
              <p:nvPr/>
            </p:nvSpPr>
            <p:spPr bwMode="auto">
              <a:xfrm>
                <a:off x="384" y="2793"/>
                <a:ext cx="733" cy="4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920" dirty="0">
                    <a:solidFill>
                      <a:srgbClr val="000099"/>
                    </a:solidFill>
                    <a:latin typeface="Arial" panose="020B0604020202020204" pitchFamily="34" charset="0"/>
                    <a:cs typeface="Arial" panose="020B0604020202020204" pitchFamily="34" charset="0"/>
                  </a:rPr>
                  <a:t>MWCNT</a:t>
                </a:r>
              </a:p>
              <a:p>
                <a:pPr>
                  <a:lnSpc>
                    <a:spcPct val="100000"/>
                  </a:lnSpc>
                  <a:buClrTx/>
                  <a:buSzTx/>
                  <a:buFontTx/>
                  <a:buNone/>
                  <a:defRPr/>
                </a:pPr>
                <a:r>
                  <a:rPr lang="en-US" sz="1920" dirty="0">
                    <a:solidFill>
                      <a:srgbClr val="000099"/>
                    </a:solidFill>
                    <a:latin typeface="Arial" panose="020B0604020202020204" pitchFamily="34" charset="0"/>
                    <a:cs typeface="Arial" panose="020B0604020202020204" pitchFamily="34" charset="0"/>
                  </a:rPr>
                  <a:t>-NH2</a:t>
                </a:r>
              </a:p>
            </p:txBody>
          </p:sp>
          <p:grpSp>
            <p:nvGrpSpPr>
              <p:cNvPr id="40978" name="Group 6"/>
              <p:cNvGrpSpPr>
                <a:grpSpLocks/>
              </p:cNvGrpSpPr>
              <p:nvPr/>
            </p:nvGrpSpPr>
            <p:grpSpPr bwMode="auto">
              <a:xfrm>
                <a:off x="1248" y="2784"/>
                <a:ext cx="720" cy="506"/>
                <a:chOff x="4368" y="720"/>
                <a:chExt cx="720" cy="506"/>
              </a:xfrm>
            </p:grpSpPr>
            <p:sp>
              <p:nvSpPr>
                <p:cNvPr id="139271" name="Rectangle 7"/>
                <p:cNvSpPr>
                  <a:spLocks noChangeArrowheads="1"/>
                </p:cNvSpPr>
                <p:nvPr/>
              </p:nvSpPr>
              <p:spPr bwMode="auto">
                <a:xfrm>
                  <a:off x="4368" y="784"/>
                  <a:ext cx="96" cy="96"/>
                </a:xfrm>
                <a:prstGeom prst="rect">
                  <a:avLst/>
                </a:prstGeom>
                <a:solidFill>
                  <a:srgbClr val="C3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39272" name="Text Box 8"/>
                <p:cNvSpPr txBox="1">
                  <a:spLocks noChangeArrowheads="1"/>
                </p:cNvSpPr>
                <p:nvPr/>
              </p:nvSpPr>
              <p:spPr bwMode="auto">
                <a:xfrm>
                  <a:off x="4454" y="720"/>
                  <a:ext cx="634" cy="1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MW</a:t>
                  </a:r>
                </a:p>
              </p:txBody>
            </p:sp>
            <p:sp>
              <p:nvSpPr>
                <p:cNvPr id="139273" name="Rectangle 9"/>
                <p:cNvSpPr>
                  <a:spLocks noChangeArrowheads="1"/>
                </p:cNvSpPr>
                <p:nvPr/>
              </p:nvSpPr>
              <p:spPr bwMode="auto">
                <a:xfrm>
                  <a:off x="4368" y="938"/>
                  <a:ext cx="96" cy="96"/>
                </a:xfrm>
                <a:prstGeom prst="rect">
                  <a:avLst/>
                </a:prstGeom>
                <a:solidFill>
                  <a:srgbClr val="00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39274" name="Text Box 10"/>
                <p:cNvSpPr txBox="1">
                  <a:spLocks noChangeArrowheads="1"/>
                </p:cNvSpPr>
                <p:nvPr/>
              </p:nvSpPr>
              <p:spPr bwMode="auto">
                <a:xfrm>
                  <a:off x="4453" y="872"/>
                  <a:ext cx="587" cy="1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NH2</a:t>
                  </a:r>
                </a:p>
              </p:txBody>
            </p:sp>
            <p:sp>
              <p:nvSpPr>
                <p:cNvPr id="139275" name="Rectangle 11"/>
                <p:cNvSpPr>
                  <a:spLocks noChangeArrowheads="1"/>
                </p:cNvSpPr>
                <p:nvPr/>
              </p:nvSpPr>
              <p:spPr bwMode="auto">
                <a:xfrm>
                  <a:off x="4368" y="1094"/>
                  <a:ext cx="96" cy="96"/>
                </a:xfrm>
                <a:prstGeom prst="rect">
                  <a:avLst/>
                </a:prstGeom>
                <a:solidFill>
                  <a:srgbClr val="FF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39276" name="Text Box 12"/>
                <p:cNvSpPr txBox="1">
                  <a:spLocks noChangeArrowheads="1"/>
                </p:cNvSpPr>
                <p:nvPr/>
              </p:nvSpPr>
              <p:spPr bwMode="auto">
                <a:xfrm>
                  <a:off x="4453" y="1028"/>
                  <a:ext cx="635" cy="1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common</a:t>
                  </a:r>
                </a:p>
              </p:txBody>
            </p:sp>
          </p:grpSp>
        </p:grpSp>
      </p:grpSp>
      <p:sp>
        <p:nvSpPr>
          <p:cNvPr id="139277" name="Rectangle 13"/>
          <p:cNvSpPr>
            <a:spLocks noGrp="1" noChangeArrowheads="1"/>
          </p:cNvSpPr>
          <p:nvPr>
            <p:ph type="title"/>
          </p:nvPr>
        </p:nvSpPr>
        <p:spPr>
          <a:xfrm>
            <a:off x="1187624" y="236852"/>
            <a:ext cx="6326944" cy="105310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lIns="88354" tIns="44177" rIns="88354" bIns="44177" rtlCol="0" anchor="ctr">
            <a:normAutofit/>
          </a:bodyPr>
          <a:lstStyle/>
          <a:p>
            <a:r>
              <a:rPr lang="en-US" altLang="en-US" sz="2400" b="1" i="1" dirty="0">
                <a:solidFill>
                  <a:srgbClr val="000099"/>
                </a:solidFill>
              </a:rPr>
              <a:t>In vivo</a:t>
            </a:r>
            <a:r>
              <a:rPr lang="en-US" altLang="en-US" sz="2400" b="1" dirty="0">
                <a:solidFill>
                  <a:srgbClr val="000099"/>
                </a:solidFill>
              </a:rPr>
              <a:t> (mice)</a:t>
            </a:r>
            <a:br>
              <a:rPr lang="en-US" altLang="en-US" sz="2400" b="1" dirty="0">
                <a:solidFill>
                  <a:srgbClr val="000099"/>
                </a:solidFill>
              </a:rPr>
            </a:br>
            <a:r>
              <a:rPr lang="en-US" altLang="en-US" sz="1600" b="1" dirty="0">
                <a:solidFill>
                  <a:srgbClr val="000099"/>
                </a:solidFill>
              </a:rPr>
              <a:t>Lung, 24h, Inflammation mediated by chemokine and cytokine signaling pathway</a:t>
            </a:r>
          </a:p>
        </p:txBody>
      </p:sp>
      <p:sp>
        <p:nvSpPr>
          <p:cNvPr id="139278" name="Rectangle 14"/>
          <p:cNvSpPr>
            <a:spLocks noChangeArrowheads="1"/>
          </p:cNvSpPr>
          <p:nvPr/>
        </p:nvSpPr>
        <p:spPr bwMode="auto">
          <a:xfrm>
            <a:off x="381058" y="480307"/>
            <a:ext cx="8534307" cy="7025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nchor="ctr"/>
          <a:lstStyle/>
          <a:p>
            <a:pPr>
              <a:buFont typeface="Arial Narrow" charset="0"/>
              <a:buNone/>
              <a:defRPr/>
            </a:pPr>
            <a:endParaRPr lang="en-US" sz="3142">
              <a:solidFill>
                <a:srgbClr val="000000"/>
              </a:solidFill>
              <a:latin typeface="Arial Narrow" charset="0"/>
              <a:ea typeface="ＭＳ Ｐゴシック" charset="0"/>
            </a:endParaRPr>
          </a:p>
        </p:txBody>
      </p:sp>
      <p:grpSp>
        <p:nvGrpSpPr>
          <p:cNvPr id="40964" name="Group 24"/>
          <p:cNvGrpSpPr>
            <a:grpSpLocks/>
          </p:cNvGrpSpPr>
          <p:nvPr/>
        </p:nvGrpSpPr>
        <p:grpSpPr bwMode="auto">
          <a:xfrm>
            <a:off x="1066962" y="1340768"/>
            <a:ext cx="6667818" cy="2632763"/>
            <a:chOff x="770" y="788"/>
            <a:chExt cx="4812" cy="1900"/>
          </a:xfrm>
        </p:grpSpPr>
        <p:pic>
          <p:nvPicPr>
            <p:cNvPr id="40965" name="Picture 2" descr="LungMouse_PathFC2_Inlam MW-MWCOOH"/>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31" y="788"/>
              <a:ext cx="2751" cy="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0966" name="Group 15"/>
            <p:cNvGrpSpPr>
              <a:grpSpLocks/>
            </p:cNvGrpSpPr>
            <p:nvPr/>
          </p:nvGrpSpPr>
          <p:grpSpPr bwMode="auto">
            <a:xfrm>
              <a:off x="770" y="1284"/>
              <a:ext cx="1870" cy="534"/>
              <a:chOff x="480" y="1216"/>
              <a:chExt cx="1632" cy="507"/>
            </a:xfrm>
          </p:grpSpPr>
          <p:grpSp>
            <p:nvGrpSpPr>
              <p:cNvPr id="40967" name="Group 16"/>
              <p:cNvGrpSpPr>
                <a:grpSpLocks/>
              </p:cNvGrpSpPr>
              <p:nvPr/>
            </p:nvGrpSpPr>
            <p:grpSpPr bwMode="auto">
              <a:xfrm>
                <a:off x="1392" y="1216"/>
                <a:ext cx="720" cy="507"/>
                <a:chOff x="4848" y="3024"/>
                <a:chExt cx="720" cy="507"/>
              </a:xfrm>
            </p:grpSpPr>
            <p:sp>
              <p:nvSpPr>
                <p:cNvPr id="139281" name="Rectangle 17"/>
                <p:cNvSpPr>
                  <a:spLocks noChangeArrowheads="1"/>
                </p:cNvSpPr>
                <p:nvPr/>
              </p:nvSpPr>
              <p:spPr bwMode="auto">
                <a:xfrm>
                  <a:off x="4848" y="3088"/>
                  <a:ext cx="96" cy="98"/>
                </a:xfrm>
                <a:prstGeom prst="rect">
                  <a:avLst/>
                </a:prstGeom>
                <a:solidFill>
                  <a:srgbClr val="C3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39282" name="Text Box 18"/>
                <p:cNvSpPr txBox="1">
                  <a:spLocks noChangeArrowheads="1"/>
                </p:cNvSpPr>
                <p:nvPr/>
              </p:nvSpPr>
              <p:spPr bwMode="auto">
                <a:xfrm>
                  <a:off x="4934" y="3024"/>
                  <a:ext cx="634"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MW</a:t>
                  </a:r>
                </a:p>
              </p:txBody>
            </p:sp>
            <p:sp>
              <p:nvSpPr>
                <p:cNvPr id="139283" name="Rectangle 19"/>
                <p:cNvSpPr>
                  <a:spLocks noChangeArrowheads="1"/>
                </p:cNvSpPr>
                <p:nvPr/>
              </p:nvSpPr>
              <p:spPr bwMode="auto">
                <a:xfrm>
                  <a:off x="4848" y="3242"/>
                  <a:ext cx="96" cy="96"/>
                </a:xfrm>
                <a:prstGeom prst="rect">
                  <a:avLst/>
                </a:prstGeom>
                <a:solidFill>
                  <a:srgbClr val="0000F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39284" name="Text Box 20"/>
                <p:cNvSpPr txBox="1">
                  <a:spLocks noChangeArrowheads="1"/>
                </p:cNvSpPr>
                <p:nvPr/>
              </p:nvSpPr>
              <p:spPr bwMode="auto">
                <a:xfrm>
                  <a:off x="4933" y="3176"/>
                  <a:ext cx="587"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COOH</a:t>
                  </a:r>
                </a:p>
              </p:txBody>
            </p:sp>
            <p:sp>
              <p:nvSpPr>
                <p:cNvPr id="139285" name="Rectangle 21"/>
                <p:cNvSpPr>
                  <a:spLocks noChangeArrowheads="1"/>
                </p:cNvSpPr>
                <p:nvPr/>
              </p:nvSpPr>
              <p:spPr bwMode="auto">
                <a:xfrm>
                  <a:off x="4848" y="3398"/>
                  <a:ext cx="96" cy="96"/>
                </a:xfrm>
                <a:prstGeom prst="rect">
                  <a:avLst/>
                </a:prstGeom>
                <a:solidFill>
                  <a:srgbClr val="FF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39286" name="Text Box 22"/>
                <p:cNvSpPr txBox="1">
                  <a:spLocks noChangeArrowheads="1"/>
                </p:cNvSpPr>
                <p:nvPr/>
              </p:nvSpPr>
              <p:spPr bwMode="auto">
                <a:xfrm>
                  <a:off x="4933" y="3332"/>
                  <a:ext cx="635"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common</a:t>
                  </a:r>
                </a:p>
              </p:txBody>
            </p:sp>
          </p:grpSp>
          <p:sp>
            <p:nvSpPr>
              <p:cNvPr id="139287" name="Rectangle 23"/>
              <p:cNvSpPr>
                <a:spLocks noChangeArrowheads="1"/>
              </p:cNvSpPr>
              <p:nvPr/>
            </p:nvSpPr>
            <p:spPr bwMode="auto">
              <a:xfrm>
                <a:off x="480" y="1245"/>
                <a:ext cx="816" cy="4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p>
                <a:pPr defTabSz="442048">
                  <a:defRPr/>
                </a:pPr>
                <a:r>
                  <a:rPr lang="en-US" sz="1920" dirty="0">
                    <a:solidFill>
                      <a:srgbClr val="000099"/>
                    </a:solidFill>
                    <a:latin typeface="Arial" panose="020B0604020202020204" pitchFamily="34" charset="0"/>
                    <a:ea typeface="ＭＳ Ｐゴシック" charset="0"/>
                    <a:cs typeface="Arial" panose="020B0604020202020204" pitchFamily="34" charset="0"/>
                  </a:rPr>
                  <a:t>MWCNT</a:t>
                </a:r>
              </a:p>
              <a:p>
                <a:pPr defTabSz="442048">
                  <a:defRPr/>
                </a:pPr>
                <a:r>
                  <a:rPr lang="en-US" sz="1920" dirty="0">
                    <a:solidFill>
                      <a:srgbClr val="000099"/>
                    </a:solidFill>
                    <a:latin typeface="Arial" panose="020B0604020202020204" pitchFamily="34" charset="0"/>
                    <a:ea typeface="ＭＳ Ｐゴシック" charset="0"/>
                    <a:cs typeface="Arial" panose="020B0604020202020204" pitchFamily="34" charset="0"/>
                  </a:rPr>
                  <a:t>-COOH</a:t>
                </a:r>
              </a:p>
            </p:txBody>
          </p:sp>
        </p:grpSp>
      </p:grpSp>
    </p:spTree>
    <p:extLst>
      <p:ext uri="{BB962C8B-B14F-4D97-AF65-F5344CB8AC3E}">
        <p14:creationId xmlns:p14="http://schemas.microsoft.com/office/powerpoint/2010/main" val="3966144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755576" y="332656"/>
            <a:ext cx="7772192" cy="1053105"/>
          </a:xfrm>
        </p:spPr>
        <p:txBody>
          <a:bodyPr>
            <a:noAutofit/>
          </a:bodyPr>
          <a:lstStyle/>
          <a:p>
            <a:r>
              <a:rPr lang="en-US" altLang="en-US" sz="2400" b="1" i="1" dirty="0">
                <a:solidFill>
                  <a:srgbClr val="000099"/>
                </a:solidFill>
              </a:rPr>
              <a:t>In vivo </a:t>
            </a:r>
            <a:r>
              <a:rPr lang="en-US" altLang="en-US" sz="2400" b="1" dirty="0">
                <a:solidFill>
                  <a:srgbClr val="000099"/>
                </a:solidFill>
              </a:rPr>
              <a:t>(mice)</a:t>
            </a:r>
            <a:br>
              <a:rPr lang="en-US" altLang="en-US" sz="2400" b="1" dirty="0">
                <a:solidFill>
                  <a:srgbClr val="000099"/>
                </a:solidFill>
              </a:rPr>
            </a:br>
            <a:r>
              <a:rPr lang="en-US" altLang="en-US" sz="1600" b="1" dirty="0">
                <a:solidFill>
                  <a:srgbClr val="000099"/>
                </a:solidFill>
              </a:rPr>
              <a:t>Modulation of chemokines gene expression in lung of mice 1d after </a:t>
            </a:r>
            <a:r>
              <a:rPr lang="en-US" altLang="en-US" sz="1600" b="1" dirty="0" err="1">
                <a:solidFill>
                  <a:srgbClr val="000099"/>
                </a:solidFill>
              </a:rPr>
              <a:t>i</a:t>
            </a:r>
            <a:r>
              <a:rPr lang="en-US" altLang="en-US" sz="1600" b="1" dirty="0">
                <a:solidFill>
                  <a:srgbClr val="000099"/>
                </a:solidFill>
              </a:rPr>
              <a:t>. tr. exposure to nanotubes (1mg/</a:t>
            </a:r>
            <a:r>
              <a:rPr lang="en-US" altLang="en-US" sz="1600" b="1" dirty="0" err="1">
                <a:solidFill>
                  <a:srgbClr val="000099"/>
                </a:solidFill>
              </a:rPr>
              <a:t>kg_bw</a:t>
            </a:r>
            <a:r>
              <a:rPr lang="en-US" altLang="en-US" sz="1600" b="1" dirty="0">
                <a:solidFill>
                  <a:srgbClr val="000099"/>
                </a:solidFill>
              </a:rPr>
              <a:t>)</a:t>
            </a:r>
          </a:p>
        </p:txBody>
      </p:sp>
      <p:sp>
        <p:nvSpPr>
          <p:cNvPr id="140291" name="Text Box 3"/>
          <p:cNvSpPr txBox="1">
            <a:spLocks noChangeArrowheads="1"/>
          </p:cNvSpPr>
          <p:nvPr/>
        </p:nvSpPr>
        <p:spPr bwMode="auto">
          <a:xfrm>
            <a:off x="827584" y="5589240"/>
            <a:ext cx="6208098" cy="814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571" dirty="0">
                <a:solidFill>
                  <a:srgbClr val="000099"/>
                </a:solidFill>
                <a:latin typeface="Arial" charset="0"/>
              </a:rPr>
              <a:t>Value of gene expression by Quantitative RT-PCR and microarrays.</a:t>
            </a:r>
          </a:p>
          <a:p>
            <a:pPr>
              <a:lnSpc>
                <a:spcPct val="100000"/>
              </a:lnSpc>
              <a:buClrTx/>
              <a:buSzTx/>
              <a:buFontTx/>
              <a:buNone/>
              <a:defRPr/>
            </a:pPr>
            <a:r>
              <a:rPr lang="en-US" sz="1571" dirty="0">
                <a:solidFill>
                  <a:srgbClr val="000099"/>
                </a:solidFill>
                <a:latin typeface="Arial" charset="0"/>
              </a:rPr>
              <a:t>RT-PCR: significantly modulated over 96 tested.</a:t>
            </a:r>
          </a:p>
          <a:p>
            <a:pPr>
              <a:lnSpc>
                <a:spcPct val="100000"/>
              </a:lnSpc>
              <a:buClrTx/>
              <a:buSzTx/>
              <a:buFontTx/>
              <a:buNone/>
              <a:defRPr/>
            </a:pPr>
            <a:r>
              <a:rPr lang="en-US" sz="1571" dirty="0">
                <a:solidFill>
                  <a:srgbClr val="FF3300"/>
                </a:solidFill>
                <a:latin typeface="Arial" charset="0"/>
              </a:rPr>
              <a:t>Fold Change (FC) &gt; 3</a:t>
            </a:r>
          </a:p>
        </p:txBody>
      </p:sp>
      <p:graphicFrame>
        <p:nvGraphicFramePr>
          <p:cNvPr id="8" name="Chart 7"/>
          <p:cNvGraphicFramePr>
            <a:graphicFrameLocks noGrp="1"/>
          </p:cNvGraphicFramePr>
          <p:nvPr/>
        </p:nvGraphicFramePr>
        <p:xfrm>
          <a:off x="244928" y="1385761"/>
          <a:ext cx="8654143" cy="413147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46380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1043608" y="516334"/>
            <a:ext cx="6925551" cy="105310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lIns="88354" tIns="44177" rIns="88354" bIns="44177" rtlCol="0" anchor="ctr">
            <a:normAutofit/>
          </a:bodyPr>
          <a:lstStyle/>
          <a:p>
            <a:r>
              <a:rPr lang="en-US" altLang="en-US" sz="2400" b="1" i="1" dirty="0">
                <a:solidFill>
                  <a:srgbClr val="000099"/>
                </a:solidFill>
              </a:rPr>
              <a:t>In vitro </a:t>
            </a:r>
            <a:r>
              <a:rPr lang="en-US" altLang="en-US" sz="2400" b="1" dirty="0">
                <a:solidFill>
                  <a:srgbClr val="000099"/>
                </a:solidFill>
              </a:rPr>
              <a:t>(A549) and </a:t>
            </a:r>
            <a:r>
              <a:rPr lang="en-US" altLang="en-US" sz="2400" b="1" i="1" dirty="0">
                <a:solidFill>
                  <a:srgbClr val="000099"/>
                </a:solidFill>
              </a:rPr>
              <a:t>in vivo </a:t>
            </a:r>
            <a:r>
              <a:rPr lang="en-US" altLang="en-US" sz="2400" b="1" dirty="0">
                <a:solidFill>
                  <a:srgbClr val="000099"/>
                </a:solidFill>
              </a:rPr>
              <a:t>(mice lungs)</a:t>
            </a:r>
            <a:br>
              <a:rPr lang="en-US" altLang="en-US" sz="2400" b="1" dirty="0">
                <a:solidFill>
                  <a:srgbClr val="000099"/>
                </a:solidFill>
              </a:rPr>
            </a:br>
            <a:r>
              <a:rPr lang="en-US" altLang="en-US" sz="2095" b="1" dirty="0">
                <a:solidFill>
                  <a:srgbClr val="000099"/>
                </a:solidFill>
              </a:rPr>
              <a:t> </a:t>
            </a:r>
            <a:r>
              <a:rPr lang="en-US" altLang="en-US" sz="1800" b="1" dirty="0">
                <a:solidFill>
                  <a:srgbClr val="000099"/>
                </a:solidFill>
              </a:rPr>
              <a:t>Inflammation mediated by chemokine and cytokine signaling pathway</a:t>
            </a:r>
          </a:p>
        </p:txBody>
      </p:sp>
      <p:sp>
        <p:nvSpPr>
          <p:cNvPr id="141315" name="Rectangle 3"/>
          <p:cNvSpPr>
            <a:spLocks noChangeArrowheads="1"/>
          </p:cNvSpPr>
          <p:nvPr/>
        </p:nvSpPr>
        <p:spPr bwMode="auto">
          <a:xfrm>
            <a:off x="381058" y="480307"/>
            <a:ext cx="8534307" cy="7025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nchor="ctr"/>
          <a:lstStyle/>
          <a:p>
            <a:pPr>
              <a:buFont typeface="Arial Narrow" charset="0"/>
              <a:buNone/>
              <a:defRPr/>
            </a:pPr>
            <a:endParaRPr lang="en-US" sz="3142">
              <a:solidFill>
                <a:srgbClr val="000000"/>
              </a:solidFill>
              <a:latin typeface="Arial Narrow" charset="0"/>
              <a:ea typeface="ＭＳ Ｐゴシック" charset="0"/>
            </a:endParaRPr>
          </a:p>
        </p:txBody>
      </p:sp>
      <p:grpSp>
        <p:nvGrpSpPr>
          <p:cNvPr id="45059" name="Group 16"/>
          <p:cNvGrpSpPr>
            <a:grpSpLocks/>
          </p:cNvGrpSpPr>
          <p:nvPr/>
        </p:nvGrpSpPr>
        <p:grpSpPr bwMode="auto">
          <a:xfrm>
            <a:off x="1324695" y="1570115"/>
            <a:ext cx="4993935" cy="2564865"/>
            <a:chOff x="660" y="728"/>
            <a:chExt cx="3604" cy="1851"/>
          </a:xfrm>
        </p:grpSpPr>
        <p:sp>
          <p:nvSpPr>
            <p:cNvPr id="141316" name="Rectangle 4"/>
            <p:cNvSpPr>
              <a:spLocks noChangeArrowheads="1"/>
            </p:cNvSpPr>
            <p:nvPr/>
          </p:nvSpPr>
          <p:spPr bwMode="auto">
            <a:xfrm>
              <a:off x="660" y="912"/>
              <a:ext cx="935" cy="2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p>
              <a:pPr defTabSz="442048">
                <a:defRPr/>
              </a:pPr>
              <a:r>
                <a:rPr lang="en-US" b="1" dirty="0">
                  <a:solidFill>
                    <a:srgbClr val="000099"/>
                  </a:solidFill>
                  <a:latin typeface="Arial" panose="020B0604020202020204" pitchFamily="34" charset="0"/>
                  <a:ea typeface="ＭＳ Ｐゴシック" charset="0"/>
                  <a:cs typeface="Arial" panose="020B0604020202020204" pitchFamily="34" charset="0"/>
                </a:rPr>
                <a:t>A549</a:t>
              </a:r>
            </a:p>
          </p:txBody>
        </p:sp>
        <p:pic>
          <p:nvPicPr>
            <p:cNvPr id="45072" name="Picture 5" descr="A549-Inflammation-COOH"/>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568"/>
            <a:stretch/>
          </p:blipFill>
          <p:spPr bwMode="auto">
            <a:xfrm>
              <a:off x="1485" y="728"/>
              <a:ext cx="2779" cy="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5060" name="Group 7"/>
          <p:cNvGrpSpPr>
            <a:grpSpLocks/>
          </p:cNvGrpSpPr>
          <p:nvPr/>
        </p:nvGrpSpPr>
        <p:grpSpPr bwMode="auto">
          <a:xfrm>
            <a:off x="6629019" y="3063188"/>
            <a:ext cx="1143174" cy="741874"/>
            <a:chOff x="4848" y="3024"/>
            <a:chExt cx="720" cy="507"/>
          </a:xfrm>
        </p:grpSpPr>
        <p:sp>
          <p:nvSpPr>
            <p:cNvPr id="141320" name="Rectangle 8"/>
            <p:cNvSpPr>
              <a:spLocks noChangeArrowheads="1"/>
            </p:cNvSpPr>
            <p:nvPr/>
          </p:nvSpPr>
          <p:spPr bwMode="auto">
            <a:xfrm>
              <a:off x="4848" y="3088"/>
              <a:ext cx="96" cy="96"/>
            </a:xfrm>
            <a:prstGeom prst="rect">
              <a:avLst/>
            </a:prstGeom>
            <a:solidFill>
              <a:srgbClr val="C3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41321" name="Text Box 9"/>
            <p:cNvSpPr txBox="1">
              <a:spLocks noChangeArrowheads="1"/>
            </p:cNvSpPr>
            <p:nvPr/>
          </p:nvSpPr>
          <p:spPr bwMode="auto">
            <a:xfrm>
              <a:off x="4934" y="3024"/>
              <a:ext cx="634"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dirty="0">
                  <a:solidFill>
                    <a:srgbClr val="000099"/>
                  </a:solidFill>
                  <a:latin typeface="Arial" panose="020B0604020202020204" pitchFamily="34" charset="0"/>
                  <a:cs typeface="Arial" panose="020B0604020202020204" pitchFamily="34" charset="0"/>
                </a:rPr>
                <a:t>= MW</a:t>
              </a:r>
            </a:p>
          </p:txBody>
        </p:sp>
        <p:sp>
          <p:nvSpPr>
            <p:cNvPr id="141322" name="Rectangle 10"/>
            <p:cNvSpPr>
              <a:spLocks noChangeArrowheads="1"/>
            </p:cNvSpPr>
            <p:nvPr/>
          </p:nvSpPr>
          <p:spPr bwMode="auto">
            <a:xfrm>
              <a:off x="4848" y="3242"/>
              <a:ext cx="96" cy="98"/>
            </a:xfrm>
            <a:prstGeom prst="rect">
              <a:avLst/>
            </a:prstGeom>
            <a:solidFill>
              <a:srgbClr val="0000F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41323" name="Text Box 11"/>
            <p:cNvSpPr txBox="1">
              <a:spLocks noChangeArrowheads="1"/>
            </p:cNvSpPr>
            <p:nvPr/>
          </p:nvSpPr>
          <p:spPr bwMode="auto">
            <a:xfrm>
              <a:off x="4933" y="3176"/>
              <a:ext cx="587"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COOH</a:t>
              </a:r>
            </a:p>
          </p:txBody>
        </p:sp>
        <p:sp>
          <p:nvSpPr>
            <p:cNvPr id="141324" name="Rectangle 12"/>
            <p:cNvSpPr>
              <a:spLocks noChangeArrowheads="1"/>
            </p:cNvSpPr>
            <p:nvPr/>
          </p:nvSpPr>
          <p:spPr bwMode="auto">
            <a:xfrm>
              <a:off x="4848" y="3398"/>
              <a:ext cx="96" cy="96"/>
            </a:xfrm>
            <a:prstGeom prst="rect">
              <a:avLst/>
            </a:prstGeom>
            <a:solidFill>
              <a:srgbClr val="FF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41325" name="Text Box 13"/>
            <p:cNvSpPr txBox="1">
              <a:spLocks noChangeArrowheads="1"/>
            </p:cNvSpPr>
            <p:nvPr/>
          </p:nvSpPr>
          <p:spPr bwMode="auto">
            <a:xfrm>
              <a:off x="4933" y="3332"/>
              <a:ext cx="635" cy="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lvl1pPr defTabSz="506413">
                <a:defRPr sz="2400">
                  <a:solidFill>
                    <a:srgbClr val="000000"/>
                  </a:solidFill>
                  <a:latin typeface="Times New Roman" charset="0"/>
                  <a:ea typeface="ＭＳ Ｐゴシック" charset="0"/>
                </a:defRPr>
              </a:lvl1pPr>
              <a:lvl2pPr marL="506413" defTabSz="506413">
                <a:defRPr sz="2400">
                  <a:solidFill>
                    <a:srgbClr val="000000"/>
                  </a:solidFill>
                  <a:latin typeface="Times New Roman" charset="0"/>
                  <a:ea typeface="ＭＳ Ｐゴシック" charset="0"/>
                </a:defRPr>
              </a:lvl2pPr>
              <a:lvl3pPr marL="1012825" defTabSz="506413">
                <a:defRPr sz="2400">
                  <a:solidFill>
                    <a:srgbClr val="000000"/>
                  </a:solidFill>
                  <a:latin typeface="Times New Roman" charset="0"/>
                  <a:ea typeface="ＭＳ Ｐゴシック" charset="0"/>
                </a:defRPr>
              </a:lvl3pPr>
              <a:lvl4pPr marL="1517650" defTabSz="506413">
                <a:defRPr sz="2400">
                  <a:solidFill>
                    <a:srgbClr val="000000"/>
                  </a:solidFill>
                  <a:latin typeface="Times New Roman" charset="0"/>
                  <a:ea typeface="ＭＳ Ｐゴシック" charset="0"/>
                </a:defRPr>
              </a:lvl4pPr>
              <a:lvl5pPr marL="2024063" defTabSz="506413">
                <a:defRPr sz="2400">
                  <a:solidFill>
                    <a:srgbClr val="000000"/>
                  </a:solidFill>
                  <a:latin typeface="Times New Roman" charset="0"/>
                  <a:ea typeface="ＭＳ Ｐゴシック" charset="0"/>
                </a:defRPr>
              </a:lvl5pPr>
              <a:lvl6pPr marL="24812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6pPr>
              <a:lvl7pPr marL="29384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7pPr>
              <a:lvl8pPr marL="33956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8pPr>
              <a:lvl9pPr marL="3852863" defTabSz="506413" eaLnBrk="0" fontAlgn="base" hangingPunct="0">
                <a:lnSpc>
                  <a:spcPct val="119000"/>
                </a:lnSpc>
                <a:spcBef>
                  <a:spcPct val="0"/>
                </a:spcBef>
                <a:spcAft>
                  <a:spcPct val="0"/>
                </a:spcAft>
                <a:buClr>
                  <a:srgbClr val="000000"/>
                </a:buClr>
                <a:buSzPct val="100000"/>
                <a:buFont typeface="Times New Roman" charset="0"/>
                <a:defRPr sz="2400">
                  <a:solidFill>
                    <a:srgbClr val="000000"/>
                  </a:solidFill>
                  <a:latin typeface="Times New Roman" charset="0"/>
                  <a:ea typeface="ＭＳ Ｐゴシック" charset="0"/>
                </a:defRPr>
              </a:lvl9pPr>
            </a:lstStyle>
            <a:p>
              <a:pPr>
                <a:lnSpc>
                  <a:spcPct val="100000"/>
                </a:lnSpc>
                <a:buClrTx/>
                <a:buSzTx/>
                <a:buFontTx/>
                <a:buNone/>
                <a:defRPr/>
              </a:pPr>
              <a:r>
                <a:rPr lang="en-US" sz="1309">
                  <a:solidFill>
                    <a:srgbClr val="000099"/>
                  </a:solidFill>
                  <a:latin typeface="Arial" panose="020B0604020202020204" pitchFamily="34" charset="0"/>
                  <a:cs typeface="Arial" panose="020B0604020202020204" pitchFamily="34" charset="0"/>
                </a:rPr>
                <a:t>= common</a:t>
              </a:r>
            </a:p>
          </p:txBody>
        </p:sp>
      </p:grpSp>
      <p:grpSp>
        <p:nvGrpSpPr>
          <p:cNvPr id="45062" name="Group 17"/>
          <p:cNvGrpSpPr>
            <a:grpSpLocks/>
          </p:cNvGrpSpPr>
          <p:nvPr/>
        </p:nvGrpSpPr>
        <p:grpSpPr bwMode="auto">
          <a:xfrm>
            <a:off x="1324696" y="4036597"/>
            <a:ext cx="4952365" cy="2416599"/>
            <a:chOff x="715" y="2508"/>
            <a:chExt cx="3574" cy="1744"/>
          </a:xfrm>
        </p:grpSpPr>
        <p:pic>
          <p:nvPicPr>
            <p:cNvPr id="45063" name="Picture 6" descr="LungMouse_PathFC2_Inlam MW-MWCOOH"/>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8205"/>
            <a:stretch/>
          </p:blipFill>
          <p:spPr bwMode="auto">
            <a:xfrm>
              <a:off x="1539" y="2508"/>
              <a:ext cx="2750" cy="1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1327" name="Rectangle 15"/>
            <p:cNvSpPr>
              <a:spLocks noChangeArrowheads="1"/>
            </p:cNvSpPr>
            <p:nvPr/>
          </p:nvSpPr>
          <p:spPr bwMode="auto">
            <a:xfrm>
              <a:off x="715" y="3091"/>
              <a:ext cx="935" cy="46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spAutoFit/>
            </a:bodyPr>
            <a:lstStyle/>
            <a:p>
              <a:pPr defTabSz="442048">
                <a:defRPr/>
              </a:pPr>
              <a:r>
                <a:rPr lang="en-US" b="1" dirty="0">
                  <a:solidFill>
                    <a:srgbClr val="000099"/>
                  </a:solidFill>
                  <a:latin typeface="Arial" panose="020B0604020202020204" pitchFamily="34" charset="0"/>
                  <a:ea typeface="ＭＳ Ｐゴシック" charset="0"/>
                  <a:cs typeface="Arial" panose="020B0604020202020204" pitchFamily="34" charset="0"/>
                </a:rPr>
                <a:t>Mice Lungs</a:t>
              </a:r>
            </a:p>
          </p:txBody>
        </p:sp>
      </p:grpSp>
    </p:spTree>
    <p:extLst>
      <p:ext uri="{BB962C8B-B14F-4D97-AF65-F5344CB8AC3E}">
        <p14:creationId xmlns:p14="http://schemas.microsoft.com/office/powerpoint/2010/main" val="194764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958816" y="456759"/>
            <a:ext cx="6925551" cy="105310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lIns="88354" tIns="44177" rIns="88354" bIns="44177" rtlCol="0" anchor="ctr">
            <a:normAutofit/>
          </a:bodyPr>
          <a:lstStyle/>
          <a:p>
            <a:r>
              <a:rPr lang="en-US" altLang="en-US" sz="2400" b="1" i="1" dirty="0">
                <a:solidFill>
                  <a:srgbClr val="000099"/>
                </a:solidFill>
              </a:rPr>
              <a:t>In vivo </a:t>
            </a:r>
            <a:r>
              <a:rPr lang="en-US" altLang="en-US" sz="2400" b="1" dirty="0">
                <a:solidFill>
                  <a:srgbClr val="000099"/>
                </a:solidFill>
              </a:rPr>
              <a:t>- Human volunteers</a:t>
            </a:r>
            <a:br>
              <a:rPr lang="en-US" altLang="en-US" sz="2095" b="1" dirty="0">
                <a:solidFill>
                  <a:srgbClr val="000099"/>
                </a:solidFill>
              </a:rPr>
            </a:br>
            <a:r>
              <a:rPr lang="en-US" altLang="en-US" sz="1600" b="1" dirty="0" err="1">
                <a:solidFill>
                  <a:srgbClr val="000099"/>
                </a:solidFill>
              </a:rPr>
              <a:t>Lipidomics</a:t>
            </a:r>
            <a:r>
              <a:rPr lang="en-US" altLang="en-US" sz="1600" b="1" dirty="0">
                <a:solidFill>
                  <a:srgbClr val="000099"/>
                </a:solidFill>
              </a:rPr>
              <a:t> in the blood of healthy volunteers after exposure to SWCNTs and MWCNTs of different functionalization</a:t>
            </a:r>
          </a:p>
        </p:txBody>
      </p:sp>
      <p:sp>
        <p:nvSpPr>
          <p:cNvPr id="141315" name="Rectangle 3"/>
          <p:cNvSpPr>
            <a:spLocks noChangeArrowheads="1"/>
          </p:cNvSpPr>
          <p:nvPr/>
        </p:nvSpPr>
        <p:spPr bwMode="auto">
          <a:xfrm>
            <a:off x="381058" y="480307"/>
            <a:ext cx="8534307" cy="7025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nchor="ctr"/>
          <a:lstStyle/>
          <a:p>
            <a:pPr>
              <a:buFont typeface="Arial Narrow" charset="0"/>
              <a:buNone/>
              <a:defRPr/>
            </a:pPr>
            <a:endParaRPr lang="en-US" sz="3142">
              <a:solidFill>
                <a:srgbClr val="000000"/>
              </a:solidFill>
              <a:latin typeface="Arial Narrow" charset="0"/>
              <a:ea typeface="ＭＳ Ｐゴシック" charset="0"/>
            </a:endParaRPr>
          </a:p>
        </p:txBody>
      </p:sp>
      <p:graphicFrame>
        <p:nvGraphicFramePr>
          <p:cNvPr id="6" name="Chart 5"/>
          <p:cNvGraphicFramePr>
            <a:graphicFrameLocks noGrp="1"/>
          </p:cNvGraphicFramePr>
          <p:nvPr/>
        </p:nvGraphicFramePr>
        <p:xfrm>
          <a:off x="107504" y="1628800"/>
          <a:ext cx="8928992" cy="49366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63733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965371" y="305020"/>
            <a:ext cx="6925551" cy="105310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lIns="88354" tIns="44177" rIns="88354" bIns="44177" rtlCol="0" anchor="ctr">
            <a:normAutofit fontScale="90000"/>
          </a:bodyPr>
          <a:lstStyle/>
          <a:p>
            <a:r>
              <a:rPr lang="en-US" altLang="en-US" sz="2700" b="1" i="1" dirty="0">
                <a:solidFill>
                  <a:srgbClr val="000099"/>
                </a:solidFill>
              </a:rPr>
              <a:t>In vivo </a:t>
            </a:r>
            <a:r>
              <a:rPr lang="en-US" altLang="en-US" sz="2700" b="1" dirty="0">
                <a:solidFill>
                  <a:srgbClr val="000099"/>
                </a:solidFill>
              </a:rPr>
              <a:t>- Human volunteers </a:t>
            </a:r>
            <a:br>
              <a:rPr lang="en-US" altLang="en-US" sz="2000" b="1" dirty="0">
                <a:solidFill>
                  <a:srgbClr val="000099"/>
                </a:solidFill>
              </a:rPr>
            </a:br>
            <a:r>
              <a:rPr lang="en-US" altLang="en-US" sz="1800" b="1" dirty="0">
                <a:solidFill>
                  <a:srgbClr val="000099"/>
                </a:solidFill>
              </a:rPr>
              <a:t>Immunological parameters in the blood of healthy volunteers after exposure to SWCNTs and MWCNTs of different functionalization</a:t>
            </a:r>
          </a:p>
        </p:txBody>
      </p:sp>
      <p:sp>
        <p:nvSpPr>
          <p:cNvPr id="141315" name="Rectangle 3"/>
          <p:cNvSpPr>
            <a:spLocks noChangeArrowheads="1"/>
          </p:cNvSpPr>
          <p:nvPr/>
        </p:nvSpPr>
        <p:spPr bwMode="auto">
          <a:xfrm>
            <a:off x="381058" y="480307"/>
            <a:ext cx="8534307" cy="7025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nchor="ctr"/>
          <a:lstStyle/>
          <a:p>
            <a:pPr>
              <a:buFont typeface="Arial Narrow" charset="0"/>
              <a:buNone/>
              <a:defRPr/>
            </a:pPr>
            <a:endParaRPr lang="en-US" sz="3142">
              <a:solidFill>
                <a:srgbClr val="000000"/>
              </a:solidFill>
              <a:latin typeface="Arial Narrow" charset="0"/>
              <a:ea typeface="ＭＳ Ｐゴシック" charset="0"/>
            </a:endParaRPr>
          </a:p>
        </p:txBody>
      </p:sp>
      <p:graphicFrame>
        <p:nvGraphicFramePr>
          <p:cNvPr id="6" name="Chart 5"/>
          <p:cNvGraphicFramePr>
            <a:graphicFrameLocks noGrp="1"/>
          </p:cNvGraphicFramePr>
          <p:nvPr/>
        </p:nvGraphicFramePr>
        <p:xfrm>
          <a:off x="228884" y="1533412"/>
          <a:ext cx="8686231" cy="50445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5545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1043608" y="651513"/>
            <a:ext cx="6925551" cy="105310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vert="horz" lIns="88354" tIns="44177" rIns="88354" bIns="44177" rtlCol="0" anchor="ctr">
            <a:normAutofit/>
          </a:bodyPr>
          <a:lstStyle/>
          <a:p>
            <a:r>
              <a:rPr lang="en-US" altLang="en-US" sz="2400" b="1" dirty="0">
                <a:solidFill>
                  <a:srgbClr val="000099"/>
                </a:solidFill>
              </a:rPr>
              <a:t>Up-regulation of anti-apoptotic pathway in the presence of carbon nanoparticles</a:t>
            </a:r>
          </a:p>
        </p:txBody>
      </p:sp>
      <p:sp>
        <p:nvSpPr>
          <p:cNvPr id="141315" name="Rectangle 3"/>
          <p:cNvSpPr>
            <a:spLocks noChangeArrowheads="1"/>
          </p:cNvSpPr>
          <p:nvPr/>
        </p:nvSpPr>
        <p:spPr bwMode="auto">
          <a:xfrm>
            <a:off x="-396552" y="475534"/>
            <a:ext cx="8534307" cy="7025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8354" tIns="44177" rIns="88354" bIns="44177" anchor="ctr"/>
          <a:lstStyle/>
          <a:p>
            <a:pPr algn="ctr">
              <a:buFont typeface="Arial Narrow" charset="0"/>
              <a:buNone/>
              <a:defRPr/>
            </a:pPr>
            <a:endParaRPr lang="en-US" sz="3142" dirty="0">
              <a:solidFill>
                <a:srgbClr val="000000"/>
              </a:solidFill>
              <a:latin typeface="Arial Narrow" charset="0"/>
              <a:ea typeface="ＭＳ Ｐゴシック" charset="0"/>
            </a:endParaRPr>
          </a:p>
        </p:txBody>
      </p:sp>
      <p:pic>
        <p:nvPicPr>
          <p:cNvPr id="18" name="Resim 1"/>
          <p:cNvPicPr/>
          <p:nvPr/>
        </p:nvPicPr>
        <p:blipFill rotWithShape="1">
          <a:blip r:embed="rId3">
            <a:extLst>
              <a:ext uri="{28A0092B-C50C-407E-A947-70E740481C1C}">
                <a14:useLocalDpi xmlns:a14="http://schemas.microsoft.com/office/drawing/2010/main" val="0"/>
              </a:ext>
            </a:extLst>
          </a:blip>
          <a:srcRect t="3807" r="8736" b="8017"/>
          <a:stretch/>
        </p:blipFill>
        <p:spPr>
          <a:xfrm>
            <a:off x="1332686" y="1880597"/>
            <a:ext cx="6636473" cy="3960440"/>
          </a:xfrm>
          <a:prstGeom prst="rect">
            <a:avLst/>
          </a:prstGeom>
        </p:spPr>
      </p:pic>
    </p:spTree>
    <p:extLst>
      <p:ext uri="{BB962C8B-B14F-4D97-AF65-F5344CB8AC3E}">
        <p14:creationId xmlns:p14="http://schemas.microsoft.com/office/powerpoint/2010/main" val="94231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80000"/>
          </a:xfrm>
        </p:spPr>
        <p:txBody>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en-US" sz="3600" b="1" dirty="0">
                <a:solidFill>
                  <a:srgbClr val="000099"/>
                </a:solidFill>
              </a:rPr>
              <a:t>Conclusions</a:t>
            </a:r>
            <a:endParaRPr lang="en-US" dirty="0"/>
          </a:p>
        </p:txBody>
      </p:sp>
      <p:sp>
        <p:nvSpPr>
          <p:cNvPr id="5" name="Content Placeholder 2"/>
          <p:cNvSpPr>
            <a:spLocks noGrp="1"/>
          </p:cNvSpPr>
          <p:nvPr>
            <p:ph idx="1"/>
          </p:nvPr>
        </p:nvSpPr>
        <p:spPr>
          <a:xfrm>
            <a:off x="249102" y="1099885"/>
            <a:ext cx="8645795" cy="4536504"/>
          </a:xfrm>
        </p:spPr>
        <p:txBody>
          <a:bodyPr>
            <a:noAutofit/>
          </a:bodyPr>
          <a:lstStyle/>
          <a:p>
            <a:pPr>
              <a:spcBef>
                <a:spcPts val="1800"/>
              </a:spcBef>
            </a:pPr>
            <a:r>
              <a:rPr lang="en-US" sz="2000" dirty="0">
                <a:solidFill>
                  <a:srgbClr val="000099"/>
                </a:solidFill>
              </a:rPr>
              <a:t>Exposome science can overhaul the current environmental health risk assessment paradigm. This requires the combination of:</a:t>
            </a:r>
          </a:p>
          <a:p>
            <a:pPr lvl="1">
              <a:spcBef>
                <a:spcPts val="1800"/>
              </a:spcBef>
            </a:pPr>
            <a:r>
              <a:rPr lang="en-US" sz="2000" dirty="0">
                <a:solidFill>
                  <a:srgbClr val="000099"/>
                </a:solidFill>
              </a:rPr>
              <a:t>Detailed assessment of the state of the environment and human exposure</a:t>
            </a:r>
          </a:p>
          <a:p>
            <a:pPr lvl="1">
              <a:spcBef>
                <a:spcPts val="1800"/>
              </a:spcBef>
            </a:pPr>
            <a:r>
              <a:rPr lang="en-US" sz="2000" dirty="0">
                <a:solidFill>
                  <a:srgbClr val="000099"/>
                </a:solidFill>
              </a:rPr>
              <a:t>high dimensional biology and system science aiming at integration using big data analytics (multi-omics) and bioinformatics</a:t>
            </a:r>
          </a:p>
          <a:p>
            <a:pPr>
              <a:spcBef>
                <a:spcPts val="1800"/>
              </a:spcBef>
            </a:pPr>
            <a:r>
              <a:rPr lang="en-US" sz="2000" dirty="0">
                <a:solidFill>
                  <a:srgbClr val="000099"/>
                </a:solidFill>
              </a:rPr>
              <a:t>The multi-omics approach focusing on high dimensional biological connectivity permits the identification of molecular paths and biological processes underlying the onset or exacerbation of disease phenotypes associated to exposure to environmental stressors over one’s </a:t>
            </a:r>
            <a:r>
              <a:rPr lang="en-US" sz="2000" dirty="0" err="1">
                <a:solidFill>
                  <a:srgbClr val="000099"/>
                </a:solidFill>
              </a:rPr>
              <a:t>lifecourse</a:t>
            </a:r>
            <a:r>
              <a:rPr lang="en-US" sz="2000" dirty="0">
                <a:solidFill>
                  <a:srgbClr val="000099"/>
                </a:solidFill>
              </a:rPr>
              <a:t> (the exposome)</a:t>
            </a:r>
          </a:p>
          <a:p>
            <a:pPr>
              <a:spcBef>
                <a:spcPts val="1800"/>
              </a:spcBef>
            </a:pPr>
            <a:r>
              <a:rPr lang="en-US" sz="2000" dirty="0">
                <a:solidFill>
                  <a:srgbClr val="000099"/>
                </a:solidFill>
              </a:rPr>
              <a:t>Precise prevention towards environmental risks by identifying the susceptible or vulnerable individuals or age-groups and cost efficient risk management by identifying the most influential factors</a:t>
            </a:r>
          </a:p>
        </p:txBody>
      </p:sp>
    </p:spTree>
    <p:extLst>
      <p:ext uri="{BB962C8B-B14F-4D97-AF65-F5344CB8AC3E}">
        <p14:creationId xmlns:p14="http://schemas.microsoft.com/office/powerpoint/2010/main" val="317920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6938" y="836712"/>
            <a:ext cx="7632848" cy="2923877"/>
          </a:xfrm>
          <a:prstGeom prst="rect">
            <a:avLst/>
          </a:prstGeom>
          <a:noFill/>
        </p:spPr>
        <p:txBody>
          <a:bodyPr wrap="square" rtlCol="0">
            <a:spAutoFit/>
          </a:bodyPr>
          <a:lstStyle/>
          <a:p>
            <a:pPr algn="just"/>
            <a:r>
              <a:rPr lang="en-GB" sz="2400" b="1" dirty="0" err="1">
                <a:solidFill>
                  <a:srgbClr val="000099"/>
                </a:solidFill>
                <a:latin typeface="Arial" panose="020B0604020202020204" pitchFamily="34" charset="0"/>
                <a:cs typeface="Arial" panose="020B0604020202020204" pitchFamily="34" charset="0"/>
              </a:rPr>
              <a:t>Bertold</a:t>
            </a:r>
            <a:r>
              <a:rPr lang="en-GB" sz="2400" b="1" dirty="0">
                <a:solidFill>
                  <a:srgbClr val="000099"/>
                </a:solidFill>
                <a:latin typeface="Arial" panose="020B0604020202020204" pitchFamily="34" charset="0"/>
                <a:cs typeface="Arial" panose="020B0604020202020204" pitchFamily="34" charset="0"/>
              </a:rPr>
              <a:t> Brecht’s </a:t>
            </a:r>
            <a:r>
              <a:rPr lang="en-GB" sz="2400" b="1" i="1" dirty="0">
                <a:solidFill>
                  <a:srgbClr val="000099"/>
                </a:solidFill>
                <a:latin typeface="Arial" panose="020B0604020202020204" pitchFamily="34" charset="0"/>
                <a:cs typeface="Arial" panose="020B0604020202020204" pitchFamily="34" charset="0"/>
              </a:rPr>
              <a:t>Life of Galileo</a:t>
            </a:r>
            <a:r>
              <a:rPr lang="en-GB" sz="2400" dirty="0">
                <a:solidFill>
                  <a:srgbClr val="000099"/>
                </a:solidFill>
                <a:latin typeface="Arial" panose="020B0604020202020204" pitchFamily="34" charset="0"/>
                <a:cs typeface="Arial" panose="020B0604020202020204" pitchFamily="34" charset="0"/>
              </a:rPr>
              <a:t>: </a:t>
            </a:r>
          </a:p>
          <a:p>
            <a:pPr algn="just"/>
            <a:r>
              <a:rPr lang="en-GB" sz="2400" dirty="0">
                <a:solidFill>
                  <a:srgbClr val="000099"/>
                </a:solidFill>
                <a:latin typeface="Arial" panose="020B0604020202020204" pitchFamily="34" charset="0"/>
                <a:cs typeface="Arial" panose="020B0604020202020204" pitchFamily="34" charset="0"/>
              </a:rPr>
              <a:t>“</a:t>
            </a:r>
            <a:r>
              <a:rPr lang="en-GB" sz="2400" i="1" dirty="0">
                <a:solidFill>
                  <a:srgbClr val="000099"/>
                </a:solidFill>
                <a:latin typeface="Arial" panose="020B0604020202020204" pitchFamily="34" charset="0"/>
                <a:cs typeface="Arial" panose="020B0604020202020204" pitchFamily="34" charset="0"/>
              </a:rPr>
              <a:t>The main objective of science is not to open the door to infinite wisdom but to roll back the boundaries of infinite error</a:t>
            </a:r>
            <a:r>
              <a:rPr lang="en-GB" sz="2400" dirty="0">
                <a:solidFill>
                  <a:srgbClr val="000099"/>
                </a:solidFill>
                <a:latin typeface="Arial" panose="020B0604020202020204" pitchFamily="34" charset="0"/>
                <a:cs typeface="Arial" panose="020B0604020202020204" pitchFamily="34" charset="0"/>
              </a:rPr>
              <a:t>”</a:t>
            </a:r>
          </a:p>
          <a:p>
            <a:pPr algn="just"/>
            <a:endParaRPr lang="en-US" sz="2400" b="1" i="1" dirty="0">
              <a:solidFill>
                <a:srgbClr val="000099"/>
              </a:solidFill>
              <a:latin typeface="Arial" panose="020B0604020202020204" pitchFamily="34" charset="0"/>
              <a:cs typeface="Arial" panose="020B0604020202020204" pitchFamily="34" charset="0"/>
            </a:endParaRPr>
          </a:p>
          <a:p>
            <a:pPr algn="just"/>
            <a:endParaRPr lang="el-GR" sz="2400" b="1" i="1" dirty="0">
              <a:solidFill>
                <a:srgbClr val="000099"/>
              </a:solidFill>
              <a:latin typeface="Arial" panose="020B0604020202020204" pitchFamily="34" charset="0"/>
              <a:cs typeface="Arial" panose="020B0604020202020204" pitchFamily="34" charset="0"/>
            </a:endParaRPr>
          </a:p>
          <a:p>
            <a:pPr algn="ctr"/>
            <a:r>
              <a:rPr lang="en-US" sz="4000" b="1" i="1" dirty="0">
                <a:solidFill>
                  <a:srgbClr val="000099"/>
                </a:solidFill>
                <a:latin typeface="Arial" panose="020B0604020202020204" pitchFamily="34" charset="0"/>
                <a:cs typeface="Arial" panose="020B0604020202020204" pitchFamily="34" charset="0"/>
              </a:rPr>
              <a:t>Thank you for your attention</a:t>
            </a:r>
          </a:p>
        </p:txBody>
      </p:sp>
      <p:sp>
        <p:nvSpPr>
          <p:cNvPr id="4" name="TextBox 3"/>
          <p:cNvSpPr txBox="1"/>
          <p:nvPr/>
        </p:nvSpPr>
        <p:spPr>
          <a:xfrm>
            <a:off x="821646" y="4924325"/>
            <a:ext cx="5838586" cy="1384995"/>
          </a:xfrm>
          <a:prstGeom prst="rect">
            <a:avLst/>
          </a:prstGeom>
          <a:noFill/>
        </p:spPr>
        <p:txBody>
          <a:bodyPr wrap="square" rtlCol="0">
            <a:spAutoFit/>
          </a:bodyPr>
          <a:lstStyle>
            <a:defPPr>
              <a:defRPr lang="en-US"/>
            </a:defPPr>
            <a:lvl1pPr>
              <a:defRPr sz="4000" b="1" i="1">
                <a:solidFill>
                  <a:srgbClr val="0000CC"/>
                </a:solidFill>
                <a:effectLst>
                  <a:outerShdw blurRad="38100" dist="38100" dir="2700000" algn="tl">
                    <a:srgbClr val="000000">
                      <a:alpha val="43137"/>
                    </a:srgbClr>
                  </a:outerShdw>
                </a:effectLst>
                <a:latin typeface="Arial Narrow" pitchFamily="34" charset="0"/>
                <a:cs typeface="Arial" pitchFamily="34" charset="0"/>
              </a:defRPr>
            </a:lvl1pPr>
          </a:lstStyle>
          <a:p>
            <a:endParaRPr lang="en-US" sz="1400" dirty="0">
              <a:solidFill>
                <a:srgbClr val="000099"/>
              </a:solidFill>
              <a:effectLst/>
              <a:latin typeface="Arial" panose="020B0604020202020204" pitchFamily="34" charset="0"/>
            </a:endParaRPr>
          </a:p>
          <a:p>
            <a:endParaRPr lang="en-US" sz="1400" dirty="0">
              <a:solidFill>
                <a:srgbClr val="000099"/>
              </a:solidFill>
              <a:effectLst/>
              <a:latin typeface="Arial" panose="020B0604020202020204" pitchFamily="34" charset="0"/>
            </a:endParaRPr>
          </a:p>
          <a:p>
            <a:endParaRPr lang="en-US" sz="1400" dirty="0">
              <a:solidFill>
                <a:srgbClr val="000099"/>
              </a:solidFill>
              <a:effectLst/>
              <a:latin typeface="Arial" panose="020B0604020202020204" pitchFamily="34" charset="0"/>
            </a:endParaRPr>
          </a:p>
          <a:p>
            <a:r>
              <a:rPr lang="en-US" sz="1400" dirty="0">
                <a:solidFill>
                  <a:srgbClr val="000099"/>
                </a:solidFill>
                <a:effectLst/>
                <a:latin typeface="Arial" panose="020B0604020202020204" pitchFamily="34" charset="0"/>
              </a:rPr>
              <a:t>www.enve-lab.eu</a:t>
            </a:r>
          </a:p>
          <a:p>
            <a:endParaRPr lang="en-US" sz="1400" dirty="0">
              <a:solidFill>
                <a:srgbClr val="000099"/>
              </a:solidFill>
              <a:effectLst/>
              <a:latin typeface="Arial" panose="020B0604020202020204" pitchFamily="34" charset="0"/>
            </a:endParaRPr>
          </a:p>
          <a:p>
            <a:r>
              <a:rPr lang="en-US" sz="1400" dirty="0">
                <a:solidFill>
                  <a:srgbClr val="000099"/>
                </a:solidFill>
                <a:effectLst/>
                <a:latin typeface="Arial" panose="020B0604020202020204" pitchFamily="34" charset="0"/>
              </a:rPr>
              <a:t>A connectivity perspective to environmental</a:t>
            </a:r>
            <a:r>
              <a:rPr lang="en-US" sz="1400" baseline="0" dirty="0">
                <a:solidFill>
                  <a:srgbClr val="000099"/>
                </a:solidFill>
                <a:effectLst/>
                <a:latin typeface="Arial" panose="020B0604020202020204" pitchFamily="34" charset="0"/>
              </a:rPr>
              <a:t> </a:t>
            </a:r>
            <a:r>
              <a:rPr lang="en-US" sz="1400" dirty="0">
                <a:solidFill>
                  <a:srgbClr val="000099"/>
                </a:solidFill>
                <a:effectLst/>
                <a:latin typeface="Arial" panose="020B0604020202020204" pitchFamily="34" charset="0"/>
              </a:rPr>
              <a:t>health</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646" y="4461353"/>
            <a:ext cx="2847975" cy="771525"/>
          </a:xfrm>
          <a:prstGeom prst="rect">
            <a:avLst/>
          </a:prstGeom>
        </p:spPr>
      </p:pic>
    </p:spTree>
    <p:extLst>
      <p:ext uri="{BB962C8B-B14F-4D97-AF65-F5344CB8AC3E}">
        <p14:creationId xmlns:p14="http://schemas.microsoft.com/office/powerpoint/2010/main" val="2109606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4">
            <a:extLst>
              <a:ext uri="{FF2B5EF4-FFF2-40B4-BE49-F238E27FC236}">
                <a16:creationId xmlns:a16="http://schemas.microsoft.com/office/drawing/2014/main" id="{B532DFDB-E6F5-4CF5-B3BD-F62DC82D5478}"/>
              </a:ext>
            </a:extLst>
          </p:cNvPr>
          <p:cNvCxnSpPr>
            <a:cxnSpLocks/>
            <a:stCxn id="33" idx="3"/>
            <a:endCxn id="40" idx="2"/>
          </p:cNvCxnSpPr>
          <p:nvPr/>
        </p:nvCxnSpPr>
        <p:spPr>
          <a:xfrm>
            <a:off x="2789776" y="4015639"/>
            <a:ext cx="1918304" cy="563814"/>
          </a:xfrm>
          <a:prstGeom prst="bentConnector4">
            <a:avLst>
              <a:gd name="adj1" fmla="val 38754"/>
              <a:gd name="adj2" fmla="val 140545"/>
            </a:avLst>
          </a:prstGeom>
          <a:ln w="25400" cmpd="dbl">
            <a:solidFill>
              <a:schemeClr val="accent3">
                <a:lumMod val="50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951EDB04-137C-4880-A404-D3BBFE08D281}"/>
              </a:ext>
            </a:extLst>
          </p:cNvPr>
          <p:cNvCxnSpPr>
            <a:cxnSpLocks/>
            <a:stCxn id="33" idx="0"/>
            <a:endCxn id="39" idx="0"/>
          </p:cNvCxnSpPr>
          <p:nvPr/>
        </p:nvCxnSpPr>
        <p:spPr>
          <a:xfrm rot="16200000" flipH="1">
            <a:off x="3611629" y="2715438"/>
            <a:ext cx="43258" cy="2101984"/>
          </a:xfrm>
          <a:prstGeom prst="bentConnector3">
            <a:avLst>
              <a:gd name="adj1" fmla="val -229763"/>
            </a:avLst>
          </a:prstGeom>
          <a:ln>
            <a:solidFill>
              <a:srgbClr val="FF0000"/>
            </a:solidFill>
            <a:prstDash val="sysDash"/>
            <a:tailEnd type="stealth"/>
          </a:ln>
        </p:spPr>
        <p:style>
          <a:lnRef idx="1">
            <a:schemeClr val="accent1"/>
          </a:lnRef>
          <a:fillRef idx="0">
            <a:schemeClr val="accent1"/>
          </a:fillRef>
          <a:effectRef idx="0">
            <a:schemeClr val="accent1"/>
          </a:effectRef>
          <a:fontRef idx="minor">
            <a:schemeClr val="tx1"/>
          </a:fontRef>
        </p:style>
      </p:cxnSp>
      <p:cxnSp>
        <p:nvCxnSpPr>
          <p:cNvPr id="6" name="Straight Arrow Connector 4">
            <a:extLst>
              <a:ext uri="{FF2B5EF4-FFF2-40B4-BE49-F238E27FC236}">
                <a16:creationId xmlns:a16="http://schemas.microsoft.com/office/drawing/2014/main" id="{9DD5FEA2-09F4-4FCF-B5A7-290A17487201}"/>
              </a:ext>
            </a:extLst>
          </p:cNvPr>
          <p:cNvCxnSpPr>
            <a:cxnSpLocks/>
            <a:stCxn id="39" idx="3"/>
            <a:endCxn id="34" idx="2"/>
          </p:cNvCxnSpPr>
          <p:nvPr/>
        </p:nvCxnSpPr>
        <p:spPr>
          <a:xfrm flipH="1">
            <a:off x="2538394" y="4080843"/>
            <a:ext cx="2598773" cy="588753"/>
          </a:xfrm>
          <a:prstGeom prst="bentConnector4">
            <a:avLst>
              <a:gd name="adj1" fmla="val -14367"/>
              <a:gd name="adj2" fmla="val 138828"/>
            </a:avLst>
          </a:prstGeom>
          <a:ln>
            <a:solidFill>
              <a:srgbClr val="FF0000"/>
            </a:solidFill>
            <a:prstDash val="sysDash"/>
            <a:tailEnd type="stealt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B179221-80B1-482B-9089-67AEDCC5DDD8}"/>
              </a:ext>
            </a:extLst>
          </p:cNvPr>
          <p:cNvSpPr txBox="1"/>
          <p:nvPr/>
        </p:nvSpPr>
        <p:spPr>
          <a:xfrm>
            <a:off x="4646899" y="4659785"/>
            <a:ext cx="915701"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Training loop</a:t>
            </a:r>
          </a:p>
        </p:txBody>
      </p:sp>
      <p:cxnSp>
        <p:nvCxnSpPr>
          <p:cNvPr id="8" name="Straight Arrow Connector 4">
            <a:extLst>
              <a:ext uri="{FF2B5EF4-FFF2-40B4-BE49-F238E27FC236}">
                <a16:creationId xmlns:a16="http://schemas.microsoft.com/office/drawing/2014/main" id="{D436CB75-45F7-417A-B9DE-1112AEA252A0}"/>
              </a:ext>
            </a:extLst>
          </p:cNvPr>
          <p:cNvCxnSpPr>
            <a:cxnSpLocks/>
            <a:stCxn id="18" idx="3"/>
            <a:endCxn id="85" idx="1"/>
          </p:cNvCxnSpPr>
          <p:nvPr/>
        </p:nvCxnSpPr>
        <p:spPr>
          <a:xfrm>
            <a:off x="6919907" y="4481956"/>
            <a:ext cx="296365" cy="0"/>
          </a:xfrm>
          <a:prstGeom prst="straightConnector1">
            <a:avLst/>
          </a:prstGeom>
          <a:ln>
            <a:solidFill>
              <a:srgbClr val="000099"/>
            </a:solidFill>
            <a:prstDash val="sysDash"/>
            <a:tailEnd type="stealth"/>
          </a:ln>
        </p:spPr>
        <p:style>
          <a:lnRef idx="1">
            <a:schemeClr val="accent1"/>
          </a:lnRef>
          <a:fillRef idx="0">
            <a:schemeClr val="accent1"/>
          </a:fillRef>
          <a:effectRef idx="0">
            <a:schemeClr val="accent1"/>
          </a:effectRef>
          <a:fontRef idx="minor">
            <a:schemeClr val="tx1"/>
          </a:fontRef>
        </p:style>
      </p:cxnSp>
      <p:cxnSp>
        <p:nvCxnSpPr>
          <p:cNvPr id="9" name="Straight Arrow Connector 4">
            <a:extLst>
              <a:ext uri="{FF2B5EF4-FFF2-40B4-BE49-F238E27FC236}">
                <a16:creationId xmlns:a16="http://schemas.microsoft.com/office/drawing/2014/main" id="{ABB61160-D3D1-4D60-9752-F2D10221D3A0}"/>
              </a:ext>
            </a:extLst>
          </p:cNvPr>
          <p:cNvCxnSpPr>
            <a:cxnSpLocks/>
            <a:stCxn id="33" idx="1"/>
            <a:endCxn id="45" idx="1"/>
          </p:cNvCxnSpPr>
          <p:nvPr/>
        </p:nvCxnSpPr>
        <p:spPr>
          <a:xfrm rot="10800000">
            <a:off x="2266286" y="2531117"/>
            <a:ext cx="108470" cy="1484523"/>
          </a:xfrm>
          <a:prstGeom prst="bentConnector3">
            <a:avLst>
              <a:gd name="adj1" fmla="val 246609"/>
            </a:avLst>
          </a:prstGeom>
          <a:ln w="25400" cmpd="dbl">
            <a:solidFill>
              <a:schemeClr val="accent3">
                <a:lumMod val="50000"/>
              </a:schemeClr>
            </a:solidFill>
            <a:prstDash val="solid"/>
            <a:tailEnd type="stealth"/>
          </a:ln>
        </p:spPr>
        <p:style>
          <a:lnRef idx="1">
            <a:schemeClr val="accent1"/>
          </a:lnRef>
          <a:fillRef idx="0">
            <a:schemeClr val="accent1"/>
          </a:fillRef>
          <a:effectRef idx="0">
            <a:schemeClr val="accent1"/>
          </a:effectRef>
          <a:fontRef idx="minor">
            <a:schemeClr val="tx1"/>
          </a:fontRef>
        </p:style>
      </p:cxnSp>
      <p:cxnSp>
        <p:nvCxnSpPr>
          <p:cNvPr id="10" name="Straight Arrow Connector 4">
            <a:extLst>
              <a:ext uri="{FF2B5EF4-FFF2-40B4-BE49-F238E27FC236}">
                <a16:creationId xmlns:a16="http://schemas.microsoft.com/office/drawing/2014/main" id="{ECD05C23-4EAC-49EE-BF2C-5154C05D1FC1}"/>
              </a:ext>
            </a:extLst>
          </p:cNvPr>
          <p:cNvCxnSpPr>
            <a:cxnSpLocks/>
            <a:stCxn id="45" idx="3"/>
            <a:endCxn id="24" idx="1"/>
          </p:cNvCxnSpPr>
          <p:nvPr/>
        </p:nvCxnSpPr>
        <p:spPr>
          <a:xfrm flipV="1">
            <a:off x="3300619" y="2522427"/>
            <a:ext cx="462226" cy="8689"/>
          </a:xfrm>
          <a:prstGeom prst="straightConnector1">
            <a:avLst/>
          </a:prstGeom>
          <a:ln>
            <a:solidFill>
              <a:schemeClr val="accent3">
                <a:lumMod val="50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aphicFrame>
        <p:nvGraphicFramePr>
          <p:cNvPr id="11" name="Chart 10">
            <a:extLst>
              <a:ext uri="{FF2B5EF4-FFF2-40B4-BE49-F238E27FC236}">
                <a16:creationId xmlns:a16="http://schemas.microsoft.com/office/drawing/2014/main" id="{E0E292C6-53F5-49BA-A1F1-8968CAC4B873}"/>
              </a:ext>
            </a:extLst>
          </p:cNvPr>
          <p:cNvGraphicFramePr>
            <a:graphicFrameLocks noGrp="1"/>
          </p:cNvGraphicFramePr>
          <p:nvPr>
            <p:extLst>
              <p:ext uri="{D42A27DB-BD31-4B8C-83A1-F6EECF244321}">
                <p14:modId xmlns:p14="http://schemas.microsoft.com/office/powerpoint/2010/main" val="3222762662"/>
              </p:ext>
            </p:extLst>
          </p:nvPr>
        </p:nvGraphicFramePr>
        <p:xfrm>
          <a:off x="8037325" y="4139955"/>
          <a:ext cx="1106675" cy="684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2" name="Straight Arrow Connector 4">
            <a:extLst>
              <a:ext uri="{FF2B5EF4-FFF2-40B4-BE49-F238E27FC236}">
                <a16:creationId xmlns:a16="http://schemas.microsoft.com/office/drawing/2014/main" id="{6886CB64-2941-450E-B02B-4527B5C898CE}"/>
              </a:ext>
            </a:extLst>
          </p:cNvPr>
          <p:cNvCxnSpPr>
            <a:cxnSpLocks/>
            <a:stCxn id="21" idx="1"/>
            <a:endCxn id="28" idx="3"/>
          </p:cNvCxnSpPr>
          <p:nvPr/>
        </p:nvCxnSpPr>
        <p:spPr>
          <a:xfrm rot="10800000">
            <a:off x="5949717" y="2741000"/>
            <a:ext cx="382875" cy="163218"/>
          </a:xfrm>
          <a:prstGeom prst="bentConnector3">
            <a:avLst>
              <a:gd name="adj1" fmla="val 50000"/>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13" name="Straight Arrow Connector 4">
            <a:extLst>
              <a:ext uri="{FF2B5EF4-FFF2-40B4-BE49-F238E27FC236}">
                <a16:creationId xmlns:a16="http://schemas.microsoft.com/office/drawing/2014/main" id="{7A836E6F-EA06-4C31-A280-2A01E0693E75}"/>
              </a:ext>
            </a:extLst>
          </p:cNvPr>
          <p:cNvCxnSpPr>
            <a:cxnSpLocks/>
          </p:cNvCxnSpPr>
          <p:nvPr/>
        </p:nvCxnSpPr>
        <p:spPr>
          <a:xfrm rot="16200000" flipH="1">
            <a:off x="5334980" y="3983180"/>
            <a:ext cx="778369" cy="185173"/>
          </a:xfrm>
          <a:prstGeom prst="bentConnector3">
            <a:avLst>
              <a:gd name="adj1" fmla="val 99560"/>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14" name="Straight Arrow Connector 4">
            <a:extLst>
              <a:ext uri="{FF2B5EF4-FFF2-40B4-BE49-F238E27FC236}">
                <a16:creationId xmlns:a16="http://schemas.microsoft.com/office/drawing/2014/main" id="{A9F21834-5D2F-4531-847B-2F01F3DB3E86}"/>
              </a:ext>
            </a:extLst>
          </p:cNvPr>
          <p:cNvCxnSpPr>
            <a:cxnSpLocks/>
            <a:stCxn id="36" idx="0"/>
            <a:endCxn id="39" idx="1"/>
          </p:cNvCxnSpPr>
          <p:nvPr/>
        </p:nvCxnSpPr>
        <p:spPr>
          <a:xfrm rot="16200000" flipV="1">
            <a:off x="3919495" y="4392681"/>
            <a:ext cx="1006321" cy="382645"/>
          </a:xfrm>
          <a:prstGeom prst="bentConnector4">
            <a:avLst>
              <a:gd name="adj1" fmla="val 31502"/>
              <a:gd name="adj2" fmla="val 159742"/>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4">
            <a:extLst>
              <a:ext uri="{FF2B5EF4-FFF2-40B4-BE49-F238E27FC236}">
                <a16:creationId xmlns:a16="http://schemas.microsoft.com/office/drawing/2014/main" id="{A914FB3F-A04F-45AE-938E-8DA65ECB2AD5}"/>
              </a:ext>
            </a:extLst>
          </p:cNvPr>
          <p:cNvCxnSpPr>
            <a:cxnSpLocks/>
            <a:stCxn id="42" idx="3"/>
            <a:endCxn id="36" idx="1"/>
          </p:cNvCxnSpPr>
          <p:nvPr/>
        </p:nvCxnSpPr>
        <p:spPr>
          <a:xfrm>
            <a:off x="2844784" y="5359958"/>
            <a:ext cx="1413767" cy="11547"/>
          </a:xfrm>
          <a:prstGeom prst="straightConnector1">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4EC7EE7-90AB-47D8-AB85-7D25F5A2DEBE}"/>
              </a:ext>
            </a:extLst>
          </p:cNvPr>
          <p:cNvSpPr txBox="1"/>
          <p:nvPr/>
        </p:nvSpPr>
        <p:spPr>
          <a:xfrm>
            <a:off x="2626272" y="3435200"/>
            <a:ext cx="2184836" cy="276999"/>
          </a:xfrm>
          <a:prstGeom prst="rect">
            <a:avLst/>
          </a:prstGeom>
          <a:noFill/>
        </p:spPr>
        <p:txBody>
          <a:bodyPr wrap="square" rtlCol="0">
            <a:spAutoFit/>
          </a:bodyPr>
          <a:lstStyle/>
          <a:p>
            <a:pPr algn="ctr"/>
            <a:r>
              <a:rPr lang="en-US" sz="1200" b="1" dirty="0">
                <a:solidFill>
                  <a:srgbClr val="000099"/>
                </a:solidFill>
                <a:latin typeface="Arial Narrow" panose="020B0606020202030204" pitchFamily="34" charset="0"/>
              </a:rPr>
              <a:t>AQ models and data fusion</a:t>
            </a:r>
          </a:p>
        </p:txBody>
      </p:sp>
      <p:sp>
        <p:nvSpPr>
          <p:cNvPr id="18" name="Rounded Rectangle 262">
            <a:extLst>
              <a:ext uri="{FF2B5EF4-FFF2-40B4-BE49-F238E27FC236}">
                <a16:creationId xmlns:a16="http://schemas.microsoft.com/office/drawing/2014/main" id="{5A178744-B5BC-4397-875A-62B14931C200}"/>
              </a:ext>
            </a:extLst>
          </p:cNvPr>
          <p:cNvSpPr/>
          <p:nvPr/>
        </p:nvSpPr>
        <p:spPr>
          <a:xfrm>
            <a:off x="5791200" y="4181989"/>
            <a:ext cx="1128707" cy="599933"/>
          </a:xfrm>
          <a:prstGeom prst="roundRect">
            <a:avLst/>
          </a:prstGeom>
          <a:solidFill>
            <a:srgbClr val="F2F2F2">
              <a:alpha val="45000"/>
            </a:srgbClr>
          </a:solidFill>
          <a:ln w="15875">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100" dirty="0">
                <a:solidFill>
                  <a:srgbClr val="000099"/>
                </a:solidFill>
                <a:latin typeface="Arial Narrow" pitchFamily="34" charset="0"/>
              </a:rPr>
              <a:t>HRT deposition</a:t>
            </a:r>
          </a:p>
          <a:p>
            <a:pPr algn="ctr"/>
            <a:r>
              <a:rPr lang="en-US" sz="1100" dirty="0">
                <a:solidFill>
                  <a:srgbClr val="000099"/>
                </a:solidFill>
                <a:latin typeface="Arial Narrow" pitchFamily="34" charset="0"/>
              </a:rPr>
              <a:t>+</a:t>
            </a:r>
          </a:p>
          <a:p>
            <a:pPr algn="ctr"/>
            <a:r>
              <a:rPr lang="en-US" sz="1100" dirty="0">
                <a:solidFill>
                  <a:srgbClr val="000099"/>
                </a:solidFill>
                <a:latin typeface="Arial Narrow" pitchFamily="34" charset="0"/>
              </a:rPr>
              <a:t>INTEGRA platform</a:t>
            </a:r>
          </a:p>
        </p:txBody>
      </p:sp>
      <p:grpSp>
        <p:nvGrpSpPr>
          <p:cNvPr id="20" name="Group 19">
            <a:extLst>
              <a:ext uri="{FF2B5EF4-FFF2-40B4-BE49-F238E27FC236}">
                <a16:creationId xmlns:a16="http://schemas.microsoft.com/office/drawing/2014/main" id="{42AE11A4-4238-451C-A05C-EE2776E3CCDA}"/>
              </a:ext>
            </a:extLst>
          </p:cNvPr>
          <p:cNvGrpSpPr/>
          <p:nvPr/>
        </p:nvGrpSpPr>
        <p:grpSpPr>
          <a:xfrm>
            <a:off x="6201231" y="2439680"/>
            <a:ext cx="1131771" cy="1161874"/>
            <a:chOff x="6201231" y="2809463"/>
            <a:chExt cx="1131771" cy="1161874"/>
          </a:xfrm>
        </p:grpSpPr>
        <p:pic>
          <p:nvPicPr>
            <p:cNvPr id="21" name="Picture 20">
              <a:extLst>
                <a:ext uri="{FF2B5EF4-FFF2-40B4-BE49-F238E27FC236}">
                  <a16:creationId xmlns:a16="http://schemas.microsoft.com/office/drawing/2014/main" id="{57005E35-0C0A-43B4-822F-D040297167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32591" y="2809463"/>
              <a:ext cx="998722" cy="929075"/>
            </a:xfrm>
            <a:prstGeom prst="rect">
              <a:avLst/>
            </a:prstGeom>
          </p:spPr>
        </p:pic>
        <p:sp>
          <p:nvSpPr>
            <p:cNvPr id="22" name="TextBox 21">
              <a:extLst>
                <a:ext uri="{FF2B5EF4-FFF2-40B4-BE49-F238E27FC236}">
                  <a16:creationId xmlns:a16="http://schemas.microsoft.com/office/drawing/2014/main" id="{E651C46B-6240-4823-A68D-89617F8E4DA0}"/>
                </a:ext>
              </a:extLst>
            </p:cNvPr>
            <p:cNvSpPr txBox="1"/>
            <p:nvPr/>
          </p:nvSpPr>
          <p:spPr>
            <a:xfrm>
              <a:off x="6201231" y="3697017"/>
              <a:ext cx="1131771" cy="274320"/>
            </a:xfrm>
            <a:prstGeom prst="rect">
              <a:avLst/>
            </a:prstGeom>
            <a:noFill/>
          </p:spPr>
          <p:txBody>
            <a:bodyPr wrap="square" rtlCol="0">
              <a:spAutoFit/>
            </a:bodyPr>
            <a:lstStyle/>
            <a:p>
              <a:pPr algn="ctr"/>
              <a:r>
                <a:rPr lang="en-US" sz="1200" b="1" i="1" dirty="0">
                  <a:solidFill>
                    <a:srgbClr val="000099"/>
                  </a:solidFill>
                  <a:latin typeface="Arial Narrow" panose="020B0606020202030204" pitchFamily="34" charset="0"/>
                </a:rPr>
                <a:t>Sensors </a:t>
              </a:r>
              <a:r>
                <a:rPr lang="en-US" sz="1200" b="1" dirty="0">
                  <a:solidFill>
                    <a:srgbClr val="000099"/>
                  </a:solidFill>
                  <a:latin typeface="Arial Narrow" panose="020B0606020202030204" pitchFamily="34" charset="0"/>
                </a:rPr>
                <a:t>data</a:t>
              </a:r>
            </a:p>
          </p:txBody>
        </p:sp>
      </p:grpSp>
      <p:grpSp>
        <p:nvGrpSpPr>
          <p:cNvPr id="23" name="Group 22">
            <a:extLst>
              <a:ext uri="{FF2B5EF4-FFF2-40B4-BE49-F238E27FC236}">
                <a16:creationId xmlns:a16="http://schemas.microsoft.com/office/drawing/2014/main" id="{32D3464D-0755-41D6-9161-254ACC480712}"/>
              </a:ext>
            </a:extLst>
          </p:cNvPr>
          <p:cNvGrpSpPr/>
          <p:nvPr/>
        </p:nvGrpSpPr>
        <p:grpSpPr>
          <a:xfrm>
            <a:off x="3429000" y="2260983"/>
            <a:ext cx="1117574" cy="917245"/>
            <a:chOff x="3627761" y="2630766"/>
            <a:chExt cx="1117574" cy="917245"/>
          </a:xfrm>
        </p:grpSpPr>
        <p:pic>
          <p:nvPicPr>
            <p:cNvPr id="24" name="Picture 23">
              <a:extLst>
                <a:ext uri="{FF2B5EF4-FFF2-40B4-BE49-F238E27FC236}">
                  <a16:creationId xmlns:a16="http://schemas.microsoft.com/office/drawing/2014/main" id="{56297E3F-D320-4419-A4E6-CC8288FABC6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61606" y="2630766"/>
              <a:ext cx="454484" cy="522887"/>
            </a:xfrm>
            <a:prstGeom prst="rect">
              <a:avLst/>
            </a:prstGeom>
          </p:spPr>
        </p:pic>
        <p:sp>
          <p:nvSpPr>
            <p:cNvPr id="25" name="TextBox 24">
              <a:extLst>
                <a:ext uri="{FF2B5EF4-FFF2-40B4-BE49-F238E27FC236}">
                  <a16:creationId xmlns:a16="http://schemas.microsoft.com/office/drawing/2014/main" id="{4210F011-FDF1-44D1-959F-90EC3AF6E546}"/>
                </a:ext>
              </a:extLst>
            </p:cNvPr>
            <p:cNvSpPr txBox="1"/>
            <p:nvPr/>
          </p:nvSpPr>
          <p:spPr>
            <a:xfrm>
              <a:off x="3627761" y="3086346"/>
              <a:ext cx="1117574" cy="461665"/>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Source apportionment</a:t>
              </a:r>
            </a:p>
          </p:txBody>
        </p:sp>
      </p:grpSp>
      <p:grpSp>
        <p:nvGrpSpPr>
          <p:cNvPr id="26" name="Group 25">
            <a:extLst>
              <a:ext uri="{FF2B5EF4-FFF2-40B4-BE49-F238E27FC236}">
                <a16:creationId xmlns:a16="http://schemas.microsoft.com/office/drawing/2014/main" id="{01B62F17-91C7-4B99-AC07-B9FC1654CC27}"/>
              </a:ext>
            </a:extLst>
          </p:cNvPr>
          <p:cNvGrpSpPr/>
          <p:nvPr/>
        </p:nvGrpSpPr>
        <p:grpSpPr>
          <a:xfrm>
            <a:off x="4601975" y="2106712"/>
            <a:ext cx="1347741" cy="1544319"/>
            <a:chOff x="4819000" y="2555011"/>
            <a:chExt cx="1130716" cy="1295639"/>
          </a:xfrm>
        </p:grpSpPr>
        <p:sp>
          <p:nvSpPr>
            <p:cNvPr id="27" name="TextBox 26">
              <a:extLst>
                <a:ext uri="{FF2B5EF4-FFF2-40B4-BE49-F238E27FC236}">
                  <a16:creationId xmlns:a16="http://schemas.microsoft.com/office/drawing/2014/main" id="{39EF05AD-34E9-422F-87CB-68227CBBD191}"/>
                </a:ext>
              </a:extLst>
            </p:cNvPr>
            <p:cNvSpPr txBox="1"/>
            <p:nvPr/>
          </p:nvSpPr>
          <p:spPr>
            <a:xfrm>
              <a:off x="5268467" y="3618256"/>
              <a:ext cx="675133" cy="232394"/>
            </a:xfrm>
            <a:prstGeom prst="rect">
              <a:avLst/>
            </a:prstGeom>
            <a:noFill/>
          </p:spPr>
          <p:txBody>
            <a:bodyPr wrap="square" rtlCol="0">
              <a:spAutoFit/>
            </a:bodyPr>
            <a:lstStyle/>
            <a:p>
              <a:pPr algn="ctr"/>
              <a:r>
                <a:rPr lang="en-US" sz="1200" b="1" i="1" dirty="0">
                  <a:solidFill>
                    <a:srgbClr val="000099"/>
                  </a:solidFill>
                  <a:latin typeface="Arial Narrow" panose="020B0606020202030204" pitchFamily="34" charset="0"/>
                </a:rPr>
                <a:t>ABM</a:t>
              </a:r>
            </a:p>
          </p:txBody>
        </p:sp>
        <p:pic>
          <p:nvPicPr>
            <p:cNvPr id="28" name="Picture 27">
              <a:extLst>
                <a:ext uri="{FF2B5EF4-FFF2-40B4-BE49-F238E27FC236}">
                  <a16:creationId xmlns:a16="http://schemas.microsoft.com/office/drawing/2014/main" id="{336B6C0D-CA09-4100-8A54-144FF598422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19000" y="2555011"/>
              <a:ext cx="1130716" cy="1064299"/>
            </a:xfrm>
            <a:prstGeom prst="rect">
              <a:avLst/>
            </a:prstGeom>
          </p:spPr>
        </p:pic>
      </p:grpSp>
      <p:grpSp>
        <p:nvGrpSpPr>
          <p:cNvPr id="29" name="Group 28">
            <a:extLst>
              <a:ext uri="{FF2B5EF4-FFF2-40B4-BE49-F238E27FC236}">
                <a16:creationId xmlns:a16="http://schemas.microsoft.com/office/drawing/2014/main" id="{806617B1-7B77-463A-BED4-9D888333031A}"/>
              </a:ext>
            </a:extLst>
          </p:cNvPr>
          <p:cNvGrpSpPr/>
          <p:nvPr/>
        </p:nvGrpSpPr>
        <p:grpSpPr>
          <a:xfrm>
            <a:off x="3054254" y="5667252"/>
            <a:ext cx="895977" cy="860313"/>
            <a:chOff x="3054254" y="6037035"/>
            <a:chExt cx="895977" cy="860313"/>
          </a:xfrm>
        </p:grpSpPr>
        <p:pic>
          <p:nvPicPr>
            <p:cNvPr id="30" name="Picture 2" descr="http://www.lacorrea.com/images/stories/web/meteo-station-2.png">
              <a:extLst>
                <a:ext uri="{FF2B5EF4-FFF2-40B4-BE49-F238E27FC236}">
                  <a16:creationId xmlns:a16="http://schemas.microsoft.com/office/drawing/2014/main" id="{2FDC203A-27B0-4E44-AB0B-C7F0472B6E9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21835" y="6037035"/>
              <a:ext cx="546159" cy="620594"/>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2E6A2DB4-F7B7-4759-9A8A-A6487EF8A56D}"/>
                </a:ext>
              </a:extLst>
            </p:cNvPr>
            <p:cNvSpPr txBox="1"/>
            <p:nvPr/>
          </p:nvSpPr>
          <p:spPr>
            <a:xfrm>
              <a:off x="3054254" y="6620349"/>
              <a:ext cx="895977" cy="276999"/>
            </a:xfrm>
            <a:prstGeom prst="rect">
              <a:avLst/>
            </a:prstGeom>
            <a:noFill/>
          </p:spPr>
          <p:txBody>
            <a:bodyPr wrap="square" rtlCol="0">
              <a:spAutoFit/>
            </a:bodyPr>
            <a:lstStyle/>
            <a:p>
              <a:pPr algn="ctr"/>
              <a:r>
                <a:rPr lang="en-US" sz="1200" dirty="0" err="1">
                  <a:solidFill>
                    <a:srgbClr val="000099"/>
                  </a:solidFill>
                  <a:latin typeface="Arial Narrow" panose="020B0606020202030204" pitchFamily="34" charset="0"/>
                </a:rPr>
                <a:t>Meteo</a:t>
              </a:r>
              <a:r>
                <a:rPr lang="en-US" sz="1200" dirty="0">
                  <a:solidFill>
                    <a:srgbClr val="000099"/>
                  </a:solidFill>
                  <a:latin typeface="Arial Narrow" pitchFamily="34" charset="0"/>
                </a:rPr>
                <a:t>-data</a:t>
              </a:r>
            </a:p>
          </p:txBody>
        </p:sp>
      </p:grpSp>
      <p:grpSp>
        <p:nvGrpSpPr>
          <p:cNvPr id="32" name="Group 31">
            <a:extLst>
              <a:ext uri="{FF2B5EF4-FFF2-40B4-BE49-F238E27FC236}">
                <a16:creationId xmlns:a16="http://schemas.microsoft.com/office/drawing/2014/main" id="{69BF9A74-CB18-4658-9B9B-981D083F028F}"/>
              </a:ext>
            </a:extLst>
          </p:cNvPr>
          <p:cNvGrpSpPr/>
          <p:nvPr/>
        </p:nvGrpSpPr>
        <p:grpSpPr>
          <a:xfrm>
            <a:off x="2098566" y="3744801"/>
            <a:ext cx="879656" cy="924795"/>
            <a:chOff x="2098566" y="4114584"/>
            <a:chExt cx="879656" cy="924795"/>
          </a:xfrm>
        </p:grpSpPr>
        <p:pic>
          <p:nvPicPr>
            <p:cNvPr id="33" name="Picture 14" descr="magflux_F5_electromagnetic_flow_sensor">
              <a:extLst>
                <a:ext uri="{FF2B5EF4-FFF2-40B4-BE49-F238E27FC236}">
                  <a16:creationId xmlns:a16="http://schemas.microsoft.com/office/drawing/2014/main" id="{A6D9F625-4CD4-42FA-A404-F2ABA64ECA28}"/>
                </a:ext>
              </a:extLst>
            </p:cNvPr>
            <p:cNvPicPr>
              <a:picLocks noChangeAspect="1" noChangeArrowheads="1"/>
            </p:cNvPicPr>
            <p:nvPr/>
          </p:nvPicPr>
          <p:blipFill>
            <a:blip r:embed="rId8" cstate="print">
              <a:lum bright="6000" contrast="60000"/>
              <a:grayscl/>
              <a:extLst>
                <a:ext uri="{28A0092B-C50C-407E-A947-70E740481C1C}">
                  <a14:useLocalDpi xmlns:a14="http://schemas.microsoft.com/office/drawing/2010/main" val="0"/>
                </a:ext>
              </a:extLst>
            </a:blip>
            <a:srcRect/>
            <a:stretch>
              <a:fillRect/>
            </a:stretch>
          </p:blipFill>
          <p:spPr bwMode="auto">
            <a:xfrm>
              <a:off x="2374756" y="4114584"/>
              <a:ext cx="415020" cy="541676"/>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A0B2FE9A-2AF1-4CC3-B7D4-C701C5485578}"/>
                </a:ext>
              </a:extLst>
            </p:cNvPr>
            <p:cNvSpPr txBox="1"/>
            <p:nvPr/>
          </p:nvSpPr>
          <p:spPr>
            <a:xfrm>
              <a:off x="2098566" y="4577714"/>
              <a:ext cx="879656" cy="461665"/>
            </a:xfrm>
            <a:prstGeom prst="rect">
              <a:avLst/>
            </a:prstGeom>
            <a:noFill/>
          </p:spPr>
          <p:txBody>
            <a:bodyPr wrap="square" rtlCol="0">
              <a:spAutoFit/>
            </a:bodyPr>
            <a:lstStyle/>
            <a:p>
              <a:pPr algn="ctr"/>
              <a:r>
                <a:rPr lang="en-US" sz="1200" dirty="0">
                  <a:solidFill>
                    <a:srgbClr val="000099"/>
                  </a:solidFill>
                  <a:latin typeface="Arial Narrow" pitchFamily="34" charset="0"/>
                </a:rPr>
                <a:t>AQ </a:t>
              </a:r>
            </a:p>
            <a:p>
              <a:pPr algn="ctr"/>
              <a:r>
                <a:rPr lang="en-US" sz="1200" dirty="0">
                  <a:solidFill>
                    <a:srgbClr val="000099"/>
                  </a:solidFill>
                  <a:latin typeface="Arial Narrow" pitchFamily="34" charset="0"/>
                </a:rPr>
                <a:t>monitoring</a:t>
              </a:r>
            </a:p>
          </p:txBody>
        </p:sp>
      </p:grpSp>
      <p:grpSp>
        <p:nvGrpSpPr>
          <p:cNvPr id="35" name="Group 34">
            <a:extLst>
              <a:ext uri="{FF2B5EF4-FFF2-40B4-BE49-F238E27FC236}">
                <a16:creationId xmlns:a16="http://schemas.microsoft.com/office/drawing/2014/main" id="{F738B511-1A2B-4D48-B5CB-94419A3D7E25}"/>
              </a:ext>
            </a:extLst>
          </p:cNvPr>
          <p:cNvGrpSpPr/>
          <p:nvPr/>
        </p:nvGrpSpPr>
        <p:grpSpPr>
          <a:xfrm>
            <a:off x="4093355" y="5087164"/>
            <a:ext cx="1107989" cy="670981"/>
            <a:chOff x="4093355" y="5456947"/>
            <a:chExt cx="1107989" cy="670981"/>
          </a:xfrm>
        </p:grpSpPr>
        <p:pic>
          <p:nvPicPr>
            <p:cNvPr id="36" name="Picture 35">
              <a:extLst>
                <a:ext uri="{FF2B5EF4-FFF2-40B4-BE49-F238E27FC236}">
                  <a16:creationId xmlns:a16="http://schemas.microsoft.com/office/drawing/2014/main" id="{87D375C7-6276-4B4B-A8A5-148D72E30AE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258551" y="5456947"/>
              <a:ext cx="710852" cy="568681"/>
            </a:xfrm>
            <a:prstGeom prst="rect">
              <a:avLst/>
            </a:prstGeom>
          </p:spPr>
        </p:pic>
        <p:sp>
          <p:nvSpPr>
            <p:cNvPr id="37" name="TextBox 36">
              <a:extLst>
                <a:ext uri="{FF2B5EF4-FFF2-40B4-BE49-F238E27FC236}">
                  <a16:creationId xmlns:a16="http://schemas.microsoft.com/office/drawing/2014/main" id="{AAC83E64-D550-4D9F-BAFB-5E7F15A8556D}"/>
                </a:ext>
              </a:extLst>
            </p:cNvPr>
            <p:cNvSpPr txBox="1"/>
            <p:nvPr/>
          </p:nvSpPr>
          <p:spPr>
            <a:xfrm>
              <a:off x="4093355" y="5943262"/>
              <a:ext cx="1107989" cy="184666"/>
            </a:xfrm>
            <a:prstGeom prst="rect">
              <a:avLst/>
            </a:prstGeom>
            <a:noFill/>
          </p:spPr>
          <p:txBody>
            <a:bodyPr wrap="square" lIns="0" tIns="0" rIns="0" bIns="0" rtlCol="0">
              <a:spAutoFit/>
            </a:bodyPr>
            <a:lstStyle/>
            <a:p>
              <a:pPr algn="ctr"/>
              <a:r>
                <a:rPr lang="en-US" sz="1200" dirty="0">
                  <a:solidFill>
                    <a:srgbClr val="000099"/>
                  </a:solidFill>
                  <a:latin typeface="Arial Narrow" panose="020B0606020202030204" pitchFamily="34" charset="0"/>
                </a:rPr>
                <a:t>Remote sensing</a:t>
              </a:r>
            </a:p>
          </p:txBody>
        </p:sp>
      </p:grpSp>
      <p:grpSp>
        <p:nvGrpSpPr>
          <p:cNvPr id="38" name="Group 37">
            <a:extLst>
              <a:ext uri="{FF2B5EF4-FFF2-40B4-BE49-F238E27FC236}">
                <a16:creationId xmlns:a16="http://schemas.microsoft.com/office/drawing/2014/main" id="{83131CC7-AB81-4A64-A4B4-921B547C0FF0}"/>
              </a:ext>
            </a:extLst>
          </p:cNvPr>
          <p:cNvGrpSpPr/>
          <p:nvPr/>
        </p:nvGrpSpPr>
        <p:grpSpPr>
          <a:xfrm>
            <a:off x="4231332" y="3788059"/>
            <a:ext cx="908200" cy="791394"/>
            <a:chOff x="4231332" y="4157842"/>
            <a:chExt cx="908200" cy="791394"/>
          </a:xfrm>
        </p:grpSpPr>
        <p:pic>
          <p:nvPicPr>
            <p:cNvPr id="39" name="Picture 38">
              <a:extLst>
                <a:ext uri="{FF2B5EF4-FFF2-40B4-BE49-F238E27FC236}">
                  <a16:creationId xmlns:a16="http://schemas.microsoft.com/office/drawing/2014/main" id="{FF0C2612-BEDE-4456-A402-958521A2191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31332" y="4157842"/>
              <a:ext cx="905835" cy="585568"/>
            </a:xfrm>
            <a:prstGeom prst="rect">
              <a:avLst/>
            </a:prstGeom>
          </p:spPr>
        </p:pic>
        <p:sp>
          <p:nvSpPr>
            <p:cNvPr id="40" name="TextBox 39">
              <a:extLst>
                <a:ext uri="{FF2B5EF4-FFF2-40B4-BE49-F238E27FC236}">
                  <a16:creationId xmlns:a16="http://schemas.microsoft.com/office/drawing/2014/main" id="{9144BE34-99D1-4CD8-BC53-449F99C31735}"/>
                </a:ext>
              </a:extLst>
            </p:cNvPr>
            <p:cNvSpPr txBox="1"/>
            <p:nvPr/>
          </p:nvSpPr>
          <p:spPr>
            <a:xfrm>
              <a:off x="4276627" y="4672237"/>
              <a:ext cx="862905"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ANN model</a:t>
              </a:r>
            </a:p>
          </p:txBody>
        </p:sp>
      </p:grpSp>
      <p:grpSp>
        <p:nvGrpSpPr>
          <p:cNvPr id="41" name="Group 40">
            <a:extLst>
              <a:ext uri="{FF2B5EF4-FFF2-40B4-BE49-F238E27FC236}">
                <a16:creationId xmlns:a16="http://schemas.microsoft.com/office/drawing/2014/main" id="{4EFB26AA-0F4C-4AEF-BB03-61577218E156}"/>
              </a:ext>
            </a:extLst>
          </p:cNvPr>
          <p:cNvGrpSpPr/>
          <p:nvPr/>
        </p:nvGrpSpPr>
        <p:grpSpPr>
          <a:xfrm>
            <a:off x="2057104" y="5036612"/>
            <a:ext cx="906737" cy="828442"/>
            <a:chOff x="2057104" y="5406395"/>
            <a:chExt cx="906737" cy="828442"/>
          </a:xfrm>
        </p:grpSpPr>
        <p:pic>
          <p:nvPicPr>
            <p:cNvPr id="42" name="Picture 4" descr="http://www.shodor.org/os411/courses/411f/module01/unit01/images/boxmodel.gif">
              <a:extLst>
                <a:ext uri="{FF2B5EF4-FFF2-40B4-BE49-F238E27FC236}">
                  <a16:creationId xmlns:a16="http://schemas.microsoft.com/office/drawing/2014/main" id="{5CB4B476-DCF3-48EA-BCB4-8D5E7CE7B0B5}"/>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160318" y="5406395"/>
              <a:ext cx="684466" cy="646692"/>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48CEF0D0-7CA1-444F-80A2-8CA7CE46DCED}"/>
                </a:ext>
              </a:extLst>
            </p:cNvPr>
            <p:cNvSpPr txBox="1"/>
            <p:nvPr/>
          </p:nvSpPr>
          <p:spPr>
            <a:xfrm>
              <a:off x="2057104" y="6050171"/>
              <a:ext cx="906737" cy="184666"/>
            </a:xfrm>
            <a:prstGeom prst="rect">
              <a:avLst/>
            </a:prstGeom>
            <a:noFill/>
          </p:spPr>
          <p:txBody>
            <a:bodyPr wrap="square" lIns="0" tIns="0" rIns="0" bIns="0" rtlCol="0">
              <a:spAutoFit/>
            </a:bodyPr>
            <a:lstStyle>
              <a:defPPr>
                <a:defRPr lang="en-US"/>
              </a:defPPr>
              <a:lvl1pPr algn="ctr">
                <a:defRPr sz="1200">
                  <a:solidFill>
                    <a:srgbClr val="000099"/>
                  </a:solidFill>
                </a:defRPr>
              </a:lvl1pPr>
            </a:lstStyle>
            <a:p>
              <a:r>
                <a:rPr lang="en-US" dirty="0">
                  <a:latin typeface="Arial Narrow" panose="020B0606020202030204" pitchFamily="34" charset="0"/>
                </a:rPr>
                <a:t>AQ models</a:t>
              </a:r>
            </a:p>
          </p:txBody>
        </p:sp>
      </p:grpSp>
      <p:grpSp>
        <p:nvGrpSpPr>
          <p:cNvPr id="44" name="Group 43">
            <a:extLst>
              <a:ext uri="{FF2B5EF4-FFF2-40B4-BE49-F238E27FC236}">
                <a16:creationId xmlns:a16="http://schemas.microsoft.com/office/drawing/2014/main" id="{A41895F8-E06C-47C1-8F84-CF16105E4890}"/>
              </a:ext>
            </a:extLst>
          </p:cNvPr>
          <p:cNvGrpSpPr/>
          <p:nvPr/>
        </p:nvGrpSpPr>
        <p:grpSpPr>
          <a:xfrm>
            <a:off x="2055351" y="2221560"/>
            <a:ext cx="1296898" cy="873213"/>
            <a:chOff x="2055351" y="2591343"/>
            <a:chExt cx="1296898" cy="873213"/>
          </a:xfrm>
        </p:grpSpPr>
        <p:pic>
          <p:nvPicPr>
            <p:cNvPr id="45" name="Picture 6" descr="http://hiq.linde-gas.com/internet.lg.hiq.global/en/images/S_20151014_73866_2471899_176922.jpg">
              <a:extLst>
                <a:ext uri="{FF2B5EF4-FFF2-40B4-BE49-F238E27FC236}">
                  <a16:creationId xmlns:a16="http://schemas.microsoft.com/office/drawing/2014/main" id="{FF5D24A7-9673-4EA7-A618-1C0AE1A4C549}"/>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266286" y="2591343"/>
              <a:ext cx="1034333" cy="619112"/>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a:extLst>
                <a:ext uri="{FF2B5EF4-FFF2-40B4-BE49-F238E27FC236}">
                  <a16:creationId xmlns:a16="http://schemas.microsoft.com/office/drawing/2014/main" id="{C3A36E1D-05C0-49EF-AFDB-A1F1A956C00D}"/>
                </a:ext>
              </a:extLst>
            </p:cNvPr>
            <p:cNvSpPr txBox="1"/>
            <p:nvPr/>
          </p:nvSpPr>
          <p:spPr>
            <a:xfrm>
              <a:off x="2055351" y="3187557"/>
              <a:ext cx="1296898"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Chemical analysis</a:t>
              </a:r>
            </a:p>
          </p:txBody>
        </p:sp>
      </p:grpSp>
      <p:grpSp>
        <p:nvGrpSpPr>
          <p:cNvPr id="47" name="Group 46">
            <a:extLst>
              <a:ext uri="{FF2B5EF4-FFF2-40B4-BE49-F238E27FC236}">
                <a16:creationId xmlns:a16="http://schemas.microsoft.com/office/drawing/2014/main" id="{F0ECC932-ECE3-443B-9D43-B47A2640B1BF}"/>
              </a:ext>
            </a:extLst>
          </p:cNvPr>
          <p:cNvGrpSpPr/>
          <p:nvPr/>
        </p:nvGrpSpPr>
        <p:grpSpPr>
          <a:xfrm>
            <a:off x="60382" y="1063848"/>
            <a:ext cx="1179194" cy="895554"/>
            <a:chOff x="60382" y="1433631"/>
            <a:chExt cx="1179194" cy="895554"/>
          </a:xfrm>
        </p:grpSpPr>
        <p:pic>
          <p:nvPicPr>
            <p:cNvPr id="48" name="Picture 47">
              <a:extLst>
                <a:ext uri="{FF2B5EF4-FFF2-40B4-BE49-F238E27FC236}">
                  <a16:creationId xmlns:a16="http://schemas.microsoft.com/office/drawing/2014/main" id="{A88B782C-3D0B-44A9-B5B8-D0F303CECCA4}"/>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75930" y="1433631"/>
              <a:ext cx="948099" cy="816679"/>
            </a:xfrm>
            <a:prstGeom prst="rect">
              <a:avLst/>
            </a:prstGeom>
          </p:spPr>
        </p:pic>
        <p:sp>
          <p:nvSpPr>
            <p:cNvPr id="49" name="TextBox 48">
              <a:extLst>
                <a:ext uri="{FF2B5EF4-FFF2-40B4-BE49-F238E27FC236}">
                  <a16:creationId xmlns:a16="http://schemas.microsoft.com/office/drawing/2014/main" id="{6D3218EE-9554-468F-A94C-B83414E5E7B3}"/>
                </a:ext>
              </a:extLst>
            </p:cNvPr>
            <p:cNvSpPr txBox="1"/>
            <p:nvPr/>
          </p:nvSpPr>
          <p:spPr>
            <a:xfrm>
              <a:off x="60382" y="2052186"/>
              <a:ext cx="1179194"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Industry / energy</a:t>
              </a:r>
            </a:p>
          </p:txBody>
        </p:sp>
      </p:grpSp>
      <p:grpSp>
        <p:nvGrpSpPr>
          <p:cNvPr id="50" name="Group 49">
            <a:extLst>
              <a:ext uri="{FF2B5EF4-FFF2-40B4-BE49-F238E27FC236}">
                <a16:creationId xmlns:a16="http://schemas.microsoft.com/office/drawing/2014/main" id="{AC10218B-A1F5-46A8-B640-7B3A5F3A2321}"/>
              </a:ext>
            </a:extLst>
          </p:cNvPr>
          <p:cNvGrpSpPr/>
          <p:nvPr/>
        </p:nvGrpSpPr>
        <p:grpSpPr>
          <a:xfrm>
            <a:off x="-83341" y="2474369"/>
            <a:ext cx="1466641" cy="639206"/>
            <a:chOff x="-83341" y="3071499"/>
            <a:chExt cx="1466641" cy="639206"/>
          </a:xfrm>
        </p:grpSpPr>
        <p:pic>
          <p:nvPicPr>
            <p:cNvPr id="51" name="Picture 50">
              <a:extLst>
                <a:ext uri="{FF2B5EF4-FFF2-40B4-BE49-F238E27FC236}">
                  <a16:creationId xmlns:a16="http://schemas.microsoft.com/office/drawing/2014/main" id="{F2174B7B-138E-4745-A0C1-A6BFD2E99E26}"/>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3469" y="3071499"/>
              <a:ext cx="1213020" cy="426983"/>
            </a:xfrm>
            <a:prstGeom prst="rect">
              <a:avLst/>
            </a:prstGeom>
          </p:spPr>
        </p:pic>
        <p:sp>
          <p:nvSpPr>
            <p:cNvPr id="52" name="TextBox 51">
              <a:extLst>
                <a:ext uri="{FF2B5EF4-FFF2-40B4-BE49-F238E27FC236}">
                  <a16:creationId xmlns:a16="http://schemas.microsoft.com/office/drawing/2014/main" id="{5365E875-312F-4AB8-831A-A7827ECA7279}"/>
                </a:ext>
              </a:extLst>
            </p:cNvPr>
            <p:cNvSpPr txBox="1"/>
            <p:nvPr/>
          </p:nvSpPr>
          <p:spPr>
            <a:xfrm>
              <a:off x="-83341" y="3433706"/>
              <a:ext cx="1466641"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Waste management</a:t>
              </a:r>
            </a:p>
          </p:txBody>
        </p:sp>
      </p:grpSp>
      <p:grpSp>
        <p:nvGrpSpPr>
          <p:cNvPr id="53" name="Group 52">
            <a:extLst>
              <a:ext uri="{FF2B5EF4-FFF2-40B4-BE49-F238E27FC236}">
                <a16:creationId xmlns:a16="http://schemas.microsoft.com/office/drawing/2014/main" id="{325FA700-123C-4169-BFBD-2AECA84E0847}"/>
              </a:ext>
            </a:extLst>
          </p:cNvPr>
          <p:cNvGrpSpPr/>
          <p:nvPr/>
        </p:nvGrpSpPr>
        <p:grpSpPr>
          <a:xfrm>
            <a:off x="45700" y="4083236"/>
            <a:ext cx="1208559" cy="628823"/>
            <a:chOff x="45700" y="4453019"/>
            <a:chExt cx="1208559" cy="628823"/>
          </a:xfrm>
        </p:grpSpPr>
        <p:pic>
          <p:nvPicPr>
            <p:cNvPr id="54" name="Picture 53">
              <a:extLst>
                <a:ext uri="{FF2B5EF4-FFF2-40B4-BE49-F238E27FC236}">
                  <a16:creationId xmlns:a16="http://schemas.microsoft.com/office/drawing/2014/main" id="{3B9B3780-356B-4581-91AF-0EC402FA0EF8}"/>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5700" y="4453019"/>
              <a:ext cx="1142141" cy="468471"/>
            </a:xfrm>
            <a:prstGeom prst="rect">
              <a:avLst/>
            </a:prstGeom>
          </p:spPr>
        </p:pic>
        <p:sp>
          <p:nvSpPr>
            <p:cNvPr id="55" name="TextBox 54">
              <a:extLst>
                <a:ext uri="{FF2B5EF4-FFF2-40B4-BE49-F238E27FC236}">
                  <a16:creationId xmlns:a16="http://schemas.microsoft.com/office/drawing/2014/main" id="{3CDABEDF-7043-4348-AD52-BA04E5ED3136}"/>
                </a:ext>
              </a:extLst>
            </p:cNvPr>
            <p:cNvSpPr txBox="1"/>
            <p:nvPr/>
          </p:nvSpPr>
          <p:spPr>
            <a:xfrm>
              <a:off x="222425" y="4804843"/>
              <a:ext cx="1031834"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Transportation</a:t>
              </a:r>
            </a:p>
          </p:txBody>
        </p:sp>
      </p:grpSp>
      <p:grpSp>
        <p:nvGrpSpPr>
          <p:cNvPr id="56" name="Group 55">
            <a:extLst>
              <a:ext uri="{FF2B5EF4-FFF2-40B4-BE49-F238E27FC236}">
                <a16:creationId xmlns:a16="http://schemas.microsoft.com/office/drawing/2014/main" id="{8C203DFD-BCBE-4624-865D-717AE08009A3}"/>
              </a:ext>
            </a:extLst>
          </p:cNvPr>
          <p:cNvGrpSpPr/>
          <p:nvPr/>
        </p:nvGrpSpPr>
        <p:grpSpPr>
          <a:xfrm>
            <a:off x="-47372" y="5227025"/>
            <a:ext cx="1466641" cy="653678"/>
            <a:chOff x="-47372" y="5824155"/>
            <a:chExt cx="1466641" cy="653678"/>
          </a:xfrm>
        </p:grpSpPr>
        <p:pic>
          <p:nvPicPr>
            <p:cNvPr id="57" name="Picture 56">
              <a:extLst>
                <a:ext uri="{FF2B5EF4-FFF2-40B4-BE49-F238E27FC236}">
                  <a16:creationId xmlns:a16="http://schemas.microsoft.com/office/drawing/2014/main" id="{56A006FC-94E3-4BB9-828E-FEBBC45BEE8D}"/>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863" y="5824155"/>
              <a:ext cx="1358211" cy="454786"/>
            </a:xfrm>
            <a:prstGeom prst="rect">
              <a:avLst/>
            </a:prstGeom>
          </p:spPr>
        </p:pic>
        <p:sp>
          <p:nvSpPr>
            <p:cNvPr id="58" name="TextBox 57">
              <a:extLst>
                <a:ext uri="{FF2B5EF4-FFF2-40B4-BE49-F238E27FC236}">
                  <a16:creationId xmlns:a16="http://schemas.microsoft.com/office/drawing/2014/main" id="{D6871C45-AB3E-4F68-AB54-9EFC38CCB5FA}"/>
                </a:ext>
              </a:extLst>
            </p:cNvPr>
            <p:cNvSpPr txBox="1"/>
            <p:nvPr/>
          </p:nvSpPr>
          <p:spPr>
            <a:xfrm>
              <a:off x="-47372" y="6200834"/>
              <a:ext cx="1466641"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Agriculture</a:t>
              </a:r>
            </a:p>
          </p:txBody>
        </p:sp>
      </p:grpSp>
      <p:grpSp>
        <p:nvGrpSpPr>
          <p:cNvPr id="59" name="Group 58">
            <a:extLst>
              <a:ext uri="{FF2B5EF4-FFF2-40B4-BE49-F238E27FC236}">
                <a16:creationId xmlns:a16="http://schemas.microsoft.com/office/drawing/2014/main" id="{3CF57293-28D7-43BC-AD81-269F90FC1BEC}"/>
              </a:ext>
            </a:extLst>
          </p:cNvPr>
          <p:cNvGrpSpPr/>
          <p:nvPr/>
        </p:nvGrpSpPr>
        <p:grpSpPr>
          <a:xfrm>
            <a:off x="6231070" y="1736466"/>
            <a:ext cx="725498" cy="664766"/>
            <a:chOff x="6231070" y="2106249"/>
            <a:chExt cx="725498" cy="664766"/>
          </a:xfrm>
        </p:grpSpPr>
        <p:pic>
          <p:nvPicPr>
            <p:cNvPr id="60" name="Picture 8" descr="https://cdn3.iconfinder.com/data/icons/money-finance-1/372/icon_20-512.png">
              <a:extLst>
                <a:ext uri="{FF2B5EF4-FFF2-40B4-BE49-F238E27FC236}">
                  <a16:creationId xmlns:a16="http://schemas.microsoft.com/office/drawing/2014/main" id="{350E3425-38C5-4056-91AE-A73BBE1D1881}"/>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325391" y="2106249"/>
              <a:ext cx="526773" cy="431967"/>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60">
              <a:extLst>
                <a:ext uri="{FF2B5EF4-FFF2-40B4-BE49-F238E27FC236}">
                  <a16:creationId xmlns:a16="http://schemas.microsoft.com/office/drawing/2014/main" id="{880B1EA6-F3FC-420A-946E-AD5E17E16AA6}"/>
                </a:ext>
              </a:extLst>
            </p:cNvPr>
            <p:cNvSpPr txBox="1"/>
            <p:nvPr/>
          </p:nvSpPr>
          <p:spPr>
            <a:xfrm>
              <a:off x="6231070" y="2494016"/>
              <a:ext cx="725498" cy="276999"/>
            </a:xfrm>
            <a:prstGeom prst="rect">
              <a:avLst/>
            </a:prstGeom>
            <a:noFill/>
          </p:spPr>
          <p:txBody>
            <a:bodyPr wrap="square" rtlCol="0">
              <a:spAutoFit/>
            </a:bodyPr>
            <a:lstStyle/>
            <a:p>
              <a:pPr algn="ctr"/>
              <a:r>
                <a:rPr lang="en-US" sz="1200" dirty="0">
                  <a:solidFill>
                    <a:srgbClr val="000099"/>
                  </a:solidFill>
                  <a:latin typeface="Arial Narrow" panose="020B0606020202030204" pitchFamily="34" charset="0"/>
                </a:rPr>
                <a:t>SES</a:t>
              </a:r>
            </a:p>
          </p:txBody>
        </p:sp>
      </p:grpSp>
      <p:cxnSp>
        <p:nvCxnSpPr>
          <p:cNvPr id="62" name="Straight Arrow Connector 4">
            <a:extLst>
              <a:ext uri="{FF2B5EF4-FFF2-40B4-BE49-F238E27FC236}">
                <a16:creationId xmlns:a16="http://schemas.microsoft.com/office/drawing/2014/main" id="{F516BB28-5563-4A4A-AE25-CE2D60E488D1}"/>
              </a:ext>
            </a:extLst>
          </p:cNvPr>
          <p:cNvCxnSpPr>
            <a:cxnSpLocks/>
            <a:stCxn id="60" idx="1"/>
            <a:endCxn id="28" idx="3"/>
          </p:cNvCxnSpPr>
          <p:nvPr/>
        </p:nvCxnSpPr>
        <p:spPr>
          <a:xfrm rot="10800000" flipV="1">
            <a:off x="5949717" y="1952450"/>
            <a:ext cx="375675" cy="788550"/>
          </a:xfrm>
          <a:prstGeom prst="bentConnector3">
            <a:avLst>
              <a:gd name="adj1" fmla="val 50000"/>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63" name="Straight Arrow Connector 4">
            <a:extLst>
              <a:ext uri="{FF2B5EF4-FFF2-40B4-BE49-F238E27FC236}">
                <a16:creationId xmlns:a16="http://schemas.microsoft.com/office/drawing/2014/main" id="{39B526E4-3349-4DBF-8786-E7C9E8090E09}"/>
              </a:ext>
            </a:extLst>
          </p:cNvPr>
          <p:cNvCxnSpPr>
            <a:cxnSpLocks/>
            <a:stCxn id="49" idx="3"/>
            <a:endCxn id="42" idx="1"/>
          </p:cNvCxnSpPr>
          <p:nvPr/>
        </p:nvCxnSpPr>
        <p:spPr>
          <a:xfrm>
            <a:off x="1239576" y="1820903"/>
            <a:ext cx="920742" cy="3539055"/>
          </a:xfrm>
          <a:prstGeom prst="bentConnector3">
            <a:avLst>
              <a:gd name="adj1" fmla="val 37047"/>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64" name="Straight Arrow Connector 4">
            <a:extLst>
              <a:ext uri="{FF2B5EF4-FFF2-40B4-BE49-F238E27FC236}">
                <a16:creationId xmlns:a16="http://schemas.microsoft.com/office/drawing/2014/main" id="{E02400AF-1099-4C5B-8F53-EE30953FAF5E}"/>
              </a:ext>
            </a:extLst>
          </p:cNvPr>
          <p:cNvCxnSpPr>
            <a:cxnSpLocks/>
            <a:endCxn id="42" idx="1"/>
          </p:cNvCxnSpPr>
          <p:nvPr/>
        </p:nvCxnSpPr>
        <p:spPr>
          <a:xfrm>
            <a:off x="1383300" y="3202423"/>
            <a:ext cx="777018" cy="2157535"/>
          </a:xfrm>
          <a:prstGeom prst="bentConnector3">
            <a:avLst>
              <a:gd name="adj1" fmla="val 7788"/>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65" name="Straight Arrow Connector 4">
            <a:extLst>
              <a:ext uri="{FF2B5EF4-FFF2-40B4-BE49-F238E27FC236}">
                <a16:creationId xmlns:a16="http://schemas.microsoft.com/office/drawing/2014/main" id="{FAA459F0-2D5E-4BF3-AB20-A263156CDFFA}"/>
              </a:ext>
            </a:extLst>
          </p:cNvPr>
          <p:cNvCxnSpPr>
            <a:cxnSpLocks/>
            <a:stCxn id="54" idx="3"/>
            <a:endCxn id="42" idx="1"/>
          </p:cNvCxnSpPr>
          <p:nvPr/>
        </p:nvCxnSpPr>
        <p:spPr>
          <a:xfrm>
            <a:off x="1187841" y="4317472"/>
            <a:ext cx="972477" cy="1042486"/>
          </a:xfrm>
          <a:prstGeom prst="bentConnector3">
            <a:avLst>
              <a:gd name="adj1" fmla="val 14229"/>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cxnSp>
        <p:nvCxnSpPr>
          <p:cNvPr id="66" name="Straight Arrow Connector 4">
            <a:extLst>
              <a:ext uri="{FF2B5EF4-FFF2-40B4-BE49-F238E27FC236}">
                <a16:creationId xmlns:a16="http://schemas.microsoft.com/office/drawing/2014/main" id="{FFDE9BCF-5792-4899-AD45-BB1384ADBCA2}"/>
              </a:ext>
            </a:extLst>
          </p:cNvPr>
          <p:cNvCxnSpPr>
            <a:cxnSpLocks/>
            <a:endCxn id="42" idx="1"/>
          </p:cNvCxnSpPr>
          <p:nvPr/>
        </p:nvCxnSpPr>
        <p:spPr>
          <a:xfrm flipV="1">
            <a:off x="1355348" y="5359958"/>
            <a:ext cx="804970" cy="321807"/>
          </a:xfrm>
          <a:prstGeom prst="bentConnector3">
            <a:avLst>
              <a:gd name="adj1" fmla="val 36418"/>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A37A01C0-AF58-4324-A197-C1789001FD94}"/>
              </a:ext>
            </a:extLst>
          </p:cNvPr>
          <p:cNvSpPr txBox="1"/>
          <p:nvPr/>
        </p:nvSpPr>
        <p:spPr>
          <a:xfrm>
            <a:off x="8092126" y="4753881"/>
            <a:ext cx="957313" cy="276999"/>
          </a:xfrm>
          <a:prstGeom prst="rect">
            <a:avLst/>
          </a:prstGeom>
          <a:noFill/>
          <a:ln>
            <a:noFill/>
          </a:ln>
        </p:spPr>
        <p:txBody>
          <a:bodyPr wrap="none" rtlCol="0">
            <a:spAutoFit/>
          </a:bodyPr>
          <a:lstStyle/>
          <a:p>
            <a:r>
              <a:rPr lang="en-US" sz="1200" dirty="0">
                <a:solidFill>
                  <a:srgbClr val="000099"/>
                </a:solidFill>
                <a:latin typeface="Arial Narrow" panose="020B0606020202030204" pitchFamily="34" charset="0"/>
              </a:rPr>
              <a:t>Health impact</a:t>
            </a:r>
          </a:p>
        </p:txBody>
      </p:sp>
      <p:cxnSp>
        <p:nvCxnSpPr>
          <p:cNvPr id="68" name="Straight Arrow Connector 4">
            <a:extLst>
              <a:ext uri="{FF2B5EF4-FFF2-40B4-BE49-F238E27FC236}">
                <a16:creationId xmlns:a16="http://schemas.microsoft.com/office/drawing/2014/main" id="{8E15472C-30DD-4EEE-911C-F02D190BF5B4}"/>
              </a:ext>
            </a:extLst>
          </p:cNvPr>
          <p:cNvCxnSpPr>
            <a:cxnSpLocks/>
            <a:stCxn id="73" idx="1"/>
            <a:endCxn id="60" idx="3"/>
          </p:cNvCxnSpPr>
          <p:nvPr/>
        </p:nvCxnSpPr>
        <p:spPr>
          <a:xfrm rot="10800000">
            <a:off x="6852165" y="1952450"/>
            <a:ext cx="1185161" cy="888222"/>
          </a:xfrm>
          <a:prstGeom prst="bentConnector3">
            <a:avLst>
              <a:gd name="adj1" fmla="val 50000"/>
            </a:avLst>
          </a:prstGeom>
          <a:ln>
            <a:solidFill>
              <a:srgbClr val="FF0000"/>
            </a:solidFill>
            <a:prstDash val="sysDash"/>
            <a:tailEnd type="stealth"/>
          </a:ln>
        </p:spPr>
        <p:style>
          <a:lnRef idx="1">
            <a:schemeClr val="accent1"/>
          </a:lnRef>
          <a:fillRef idx="0">
            <a:schemeClr val="accent1"/>
          </a:fillRef>
          <a:effectRef idx="0">
            <a:schemeClr val="accent1"/>
          </a:effectRef>
          <a:fontRef idx="minor">
            <a:schemeClr val="tx1"/>
          </a:fontRef>
        </p:style>
      </p:cxnSp>
      <p:pic>
        <p:nvPicPr>
          <p:cNvPr id="69" name="Picture 68">
            <a:extLst>
              <a:ext uri="{FF2B5EF4-FFF2-40B4-BE49-F238E27FC236}">
                <a16:creationId xmlns:a16="http://schemas.microsoft.com/office/drawing/2014/main" id="{34E43AC6-1F40-4B15-BBD1-948EC276A24B}"/>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505200" y="836712"/>
            <a:ext cx="1954418" cy="788641"/>
          </a:xfrm>
          <a:prstGeom prst="rect">
            <a:avLst/>
          </a:prstGeom>
        </p:spPr>
      </p:pic>
      <p:sp>
        <p:nvSpPr>
          <p:cNvPr id="70" name="TextBox 69">
            <a:extLst>
              <a:ext uri="{FF2B5EF4-FFF2-40B4-BE49-F238E27FC236}">
                <a16:creationId xmlns:a16="http://schemas.microsoft.com/office/drawing/2014/main" id="{CB06A83F-9FB7-45D8-9451-DBA1AD2B9DD3}"/>
              </a:ext>
            </a:extLst>
          </p:cNvPr>
          <p:cNvSpPr txBox="1"/>
          <p:nvPr/>
        </p:nvSpPr>
        <p:spPr>
          <a:xfrm>
            <a:off x="3668638" y="1646457"/>
            <a:ext cx="1584087" cy="184666"/>
          </a:xfrm>
          <a:prstGeom prst="rect">
            <a:avLst/>
          </a:prstGeom>
          <a:noFill/>
        </p:spPr>
        <p:txBody>
          <a:bodyPr wrap="square" lIns="0" tIns="0" rIns="0" bIns="0" rtlCol="0">
            <a:spAutoFit/>
          </a:bodyPr>
          <a:lstStyle/>
          <a:p>
            <a:pPr algn="ctr"/>
            <a:r>
              <a:rPr lang="en-US" sz="1200" dirty="0">
                <a:solidFill>
                  <a:srgbClr val="000099"/>
                </a:solidFill>
                <a:latin typeface="Arial Narrow" panose="020B0606020202030204" pitchFamily="34" charset="0"/>
              </a:rPr>
              <a:t>Carbon footprint models</a:t>
            </a:r>
          </a:p>
        </p:txBody>
      </p:sp>
      <p:cxnSp>
        <p:nvCxnSpPr>
          <p:cNvPr id="71" name="Straight Arrow Connector 4">
            <a:extLst>
              <a:ext uri="{FF2B5EF4-FFF2-40B4-BE49-F238E27FC236}">
                <a16:creationId xmlns:a16="http://schemas.microsoft.com/office/drawing/2014/main" id="{12A1DA77-93C9-4FD8-B891-ABEEAE0576FE}"/>
              </a:ext>
            </a:extLst>
          </p:cNvPr>
          <p:cNvCxnSpPr>
            <a:cxnSpLocks/>
            <a:stCxn id="28" idx="0"/>
            <a:endCxn id="70" idx="2"/>
          </p:cNvCxnSpPr>
          <p:nvPr/>
        </p:nvCxnSpPr>
        <p:spPr>
          <a:xfrm rot="16200000" flipV="1">
            <a:off x="4730470" y="1561336"/>
            <a:ext cx="275589" cy="815164"/>
          </a:xfrm>
          <a:prstGeom prst="bentConnector3">
            <a:avLst>
              <a:gd name="adj1" fmla="val 50000"/>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72" name="Straight Arrow Connector 4">
            <a:extLst>
              <a:ext uri="{FF2B5EF4-FFF2-40B4-BE49-F238E27FC236}">
                <a16:creationId xmlns:a16="http://schemas.microsoft.com/office/drawing/2014/main" id="{D256B880-8932-4030-A889-EA55292CB31E}"/>
              </a:ext>
            </a:extLst>
          </p:cNvPr>
          <p:cNvCxnSpPr>
            <a:cxnSpLocks/>
            <a:stCxn id="22" idx="2"/>
            <a:endCxn id="18" idx="0"/>
          </p:cNvCxnSpPr>
          <p:nvPr/>
        </p:nvCxnSpPr>
        <p:spPr>
          <a:xfrm rot="5400000">
            <a:off x="6271119" y="3685990"/>
            <a:ext cx="580435" cy="411563"/>
          </a:xfrm>
          <a:prstGeom prst="bentConnector3">
            <a:avLst>
              <a:gd name="adj1" fmla="val 50000"/>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graphicFrame>
        <p:nvGraphicFramePr>
          <p:cNvPr id="73" name="Chart 72">
            <a:extLst>
              <a:ext uri="{FF2B5EF4-FFF2-40B4-BE49-F238E27FC236}">
                <a16:creationId xmlns:a16="http://schemas.microsoft.com/office/drawing/2014/main" id="{428A0AAC-C604-4D47-8E95-0695442C9A21}"/>
              </a:ext>
            </a:extLst>
          </p:cNvPr>
          <p:cNvGraphicFramePr>
            <a:graphicFrameLocks noGrp="1"/>
          </p:cNvGraphicFramePr>
          <p:nvPr>
            <p:extLst>
              <p:ext uri="{D42A27DB-BD31-4B8C-83A1-F6EECF244321}">
                <p14:modId xmlns:p14="http://schemas.microsoft.com/office/powerpoint/2010/main" val="43451235"/>
              </p:ext>
            </p:extLst>
          </p:nvPr>
        </p:nvGraphicFramePr>
        <p:xfrm>
          <a:off x="8037325" y="2498672"/>
          <a:ext cx="1106675" cy="684000"/>
        </p:xfrm>
        <a:graphic>
          <a:graphicData uri="http://schemas.openxmlformats.org/drawingml/2006/chart">
            <c:chart xmlns:c="http://schemas.openxmlformats.org/drawingml/2006/chart" xmlns:r="http://schemas.openxmlformats.org/officeDocument/2006/relationships" r:id="rId19"/>
          </a:graphicData>
        </a:graphic>
      </p:graphicFrame>
      <p:sp>
        <p:nvSpPr>
          <p:cNvPr id="74" name="TextBox 73">
            <a:extLst>
              <a:ext uri="{FF2B5EF4-FFF2-40B4-BE49-F238E27FC236}">
                <a16:creationId xmlns:a16="http://schemas.microsoft.com/office/drawing/2014/main" id="{E78F6B64-C234-48FD-9B1D-2FDC8E9F01CF}"/>
              </a:ext>
            </a:extLst>
          </p:cNvPr>
          <p:cNvSpPr txBox="1"/>
          <p:nvPr/>
        </p:nvSpPr>
        <p:spPr>
          <a:xfrm>
            <a:off x="8031053" y="3101621"/>
            <a:ext cx="1119217" cy="276999"/>
          </a:xfrm>
          <a:prstGeom prst="rect">
            <a:avLst/>
          </a:prstGeom>
          <a:noFill/>
          <a:ln>
            <a:noFill/>
          </a:ln>
        </p:spPr>
        <p:txBody>
          <a:bodyPr wrap="none" rtlCol="0">
            <a:spAutoFit/>
          </a:bodyPr>
          <a:lstStyle/>
          <a:p>
            <a:r>
              <a:rPr lang="en-US" sz="1200" dirty="0">
                <a:solidFill>
                  <a:srgbClr val="000099"/>
                </a:solidFill>
                <a:latin typeface="Arial Narrow" panose="020B0606020202030204" pitchFamily="34" charset="0"/>
              </a:rPr>
              <a:t>Monetary impact</a:t>
            </a:r>
          </a:p>
        </p:txBody>
      </p:sp>
      <p:graphicFrame>
        <p:nvGraphicFramePr>
          <p:cNvPr id="75" name="Chart 74">
            <a:extLst>
              <a:ext uri="{FF2B5EF4-FFF2-40B4-BE49-F238E27FC236}">
                <a16:creationId xmlns:a16="http://schemas.microsoft.com/office/drawing/2014/main" id="{61A30735-A143-4425-837D-FDBA7F0BF017}"/>
              </a:ext>
            </a:extLst>
          </p:cNvPr>
          <p:cNvGraphicFramePr>
            <a:graphicFrameLocks noGrp="1"/>
          </p:cNvGraphicFramePr>
          <p:nvPr>
            <p:extLst>
              <p:ext uri="{D42A27DB-BD31-4B8C-83A1-F6EECF244321}">
                <p14:modId xmlns:p14="http://schemas.microsoft.com/office/powerpoint/2010/main" val="1260924124"/>
              </p:ext>
            </p:extLst>
          </p:nvPr>
        </p:nvGraphicFramePr>
        <p:xfrm>
          <a:off x="8024799" y="889032"/>
          <a:ext cx="1106675" cy="684000"/>
        </p:xfrm>
        <a:graphic>
          <a:graphicData uri="http://schemas.openxmlformats.org/drawingml/2006/chart">
            <c:chart xmlns:c="http://schemas.openxmlformats.org/drawingml/2006/chart" xmlns:r="http://schemas.openxmlformats.org/officeDocument/2006/relationships" r:id="rId20"/>
          </a:graphicData>
        </a:graphic>
      </p:graphicFrame>
      <p:sp>
        <p:nvSpPr>
          <p:cNvPr id="76" name="TextBox 75">
            <a:extLst>
              <a:ext uri="{FF2B5EF4-FFF2-40B4-BE49-F238E27FC236}">
                <a16:creationId xmlns:a16="http://schemas.microsoft.com/office/drawing/2014/main" id="{095474C9-FAF2-4FAF-8C2A-1A1BF05A82CF}"/>
              </a:ext>
            </a:extLst>
          </p:cNvPr>
          <p:cNvSpPr txBox="1"/>
          <p:nvPr/>
        </p:nvSpPr>
        <p:spPr>
          <a:xfrm>
            <a:off x="8017007" y="1491546"/>
            <a:ext cx="1026243" cy="276999"/>
          </a:xfrm>
          <a:prstGeom prst="rect">
            <a:avLst/>
          </a:prstGeom>
          <a:noFill/>
          <a:ln>
            <a:noFill/>
          </a:ln>
        </p:spPr>
        <p:txBody>
          <a:bodyPr wrap="none" rtlCol="0">
            <a:spAutoFit/>
          </a:bodyPr>
          <a:lstStyle/>
          <a:p>
            <a:r>
              <a:rPr lang="en-US" sz="1200" dirty="0">
                <a:solidFill>
                  <a:srgbClr val="000099"/>
                </a:solidFill>
                <a:latin typeface="Arial Narrow" panose="020B0606020202030204" pitchFamily="34" charset="0"/>
              </a:rPr>
              <a:t>Climate forcing</a:t>
            </a:r>
          </a:p>
        </p:txBody>
      </p:sp>
      <p:sp>
        <p:nvSpPr>
          <p:cNvPr id="77" name="Striped Right Arrow 254">
            <a:extLst>
              <a:ext uri="{FF2B5EF4-FFF2-40B4-BE49-F238E27FC236}">
                <a16:creationId xmlns:a16="http://schemas.microsoft.com/office/drawing/2014/main" id="{39156BD6-C79C-4149-84E7-149C25C93510}"/>
              </a:ext>
            </a:extLst>
          </p:cNvPr>
          <p:cNvSpPr/>
          <p:nvPr/>
        </p:nvSpPr>
        <p:spPr bwMode="auto">
          <a:xfrm rot="5400000">
            <a:off x="8342183" y="1983346"/>
            <a:ext cx="457200" cy="360103"/>
          </a:xfrm>
          <a:prstGeom prst="stripedRightArrow">
            <a:avLst/>
          </a:prstGeom>
          <a:noFill/>
          <a:ln w="12700" cap="flat" cmpd="sng" algn="ctr">
            <a:solidFill>
              <a:srgbClr val="FF0000"/>
            </a:solidFill>
            <a:prstDash val="solid"/>
            <a:round/>
            <a:headEnd type="none" w="med" len="med"/>
            <a:tailEnd type="none" w="med" len="med"/>
          </a:ln>
          <a:effectLst/>
        </p:spPr>
        <p:txBody>
          <a:bodyPr vert="horz" wrap="square" lIns="96838" tIns="47625" rIns="96838" bIns="47625" numCol="1" rtlCol="0" anchor="t" anchorCtr="0" compatLnSpc="1">
            <a:prstTxWarp prst="textNoShape">
              <a:avLst/>
            </a:prstTxWarp>
          </a:bodyPr>
          <a:lstStyle/>
          <a:p>
            <a:pPr marL="361950" marR="0" indent="-361950" algn="l" defTabSz="966788" rtl="0" eaLnBrk="0" fontAlgn="base" latinLnBrk="0" hangingPunct="0">
              <a:lnSpc>
                <a:spcPct val="100000"/>
              </a:lnSpc>
              <a:spcBef>
                <a:spcPct val="20000"/>
              </a:spcBef>
              <a:spcAft>
                <a:spcPct val="0"/>
              </a:spcAft>
              <a:buClrTx/>
              <a:buSzTx/>
              <a:buFontTx/>
              <a:buNone/>
              <a:tabLst>
                <a:tab pos="188913" algn="l"/>
              </a:tabLst>
            </a:pPr>
            <a:endParaRPr kumimoji="0" lang="en-US" sz="2000" b="0" i="0" u="none" strike="noStrike" cap="none" normalizeH="0" baseline="0">
              <a:ln>
                <a:noFill/>
              </a:ln>
              <a:solidFill>
                <a:srgbClr val="000099"/>
              </a:solidFill>
              <a:effectLst/>
              <a:latin typeface="Arial Narrow" panose="020B0606020202030204" pitchFamily="34" charset="0"/>
            </a:endParaRPr>
          </a:p>
        </p:txBody>
      </p:sp>
      <p:sp>
        <p:nvSpPr>
          <p:cNvPr id="78" name="Striped Right Arrow 387">
            <a:extLst>
              <a:ext uri="{FF2B5EF4-FFF2-40B4-BE49-F238E27FC236}">
                <a16:creationId xmlns:a16="http://schemas.microsoft.com/office/drawing/2014/main" id="{8BD8686A-AD1C-4618-A2E7-547F7F1A89A4}"/>
              </a:ext>
            </a:extLst>
          </p:cNvPr>
          <p:cNvSpPr/>
          <p:nvPr/>
        </p:nvSpPr>
        <p:spPr bwMode="auto">
          <a:xfrm rot="16200000">
            <a:off x="8362061" y="3563959"/>
            <a:ext cx="457200" cy="360103"/>
          </a:xfrm>
          <a:prstGeom prst="stripedRightArrow">
            <a:avLst/>
          </a:prstGeom>
          <a:noFill/>
          <a:ln w="12700" cap="flat" cmpd="sng" algn="ctr">
            <a:solidFill>
              <a:srgbClr val="FF0000"/>
            </a:solidFill>
            <a:prstDash val="solid"/>
            <a:round/>
            <a:headEnd type="none" w="med" len="med"/>
            <a:tailEnd type="none" w="med" len="med"/>
          </a:ln>
          <a:effectLst/>
        </p:spPr>
        <p:txBody>
          <a:bodyPr vert="horz" wrap="square" lIns="96838" tIns="47625" rIns="96838" bIns="47625" numCol="1" rtlCol="0" anchor="t" anchorCtr="0" compatLnSpc="1">
            <a:prstTxWarp prst="textNoShape">
              <a:avLst/>
            </a:prstTxWarp>
          </a:bodyPr>
          <a:lstStyle/>
          <a:p>
            <a:pPr marL="361950" marR="0" indent="-361950" algn="l" defTabSz="966788" rtl="0" eaLnBrk="0" fontAlgn="base" latinLnBrk="0" hangingPunct="0">
              <a:lnSpc>
                <a:spcPct val="100000"/>
              </a:lnSpc>
              <a:spcBef>
                <a:spcPct val="20000"/>
              </a:spcBef>
              <a:spcAft>
                <a:spcPct val="0"/>
              </a:spcAft>
              <a:buClrTx/>
              <a:buSzTx/>
              <a:buFontTx/>
              <a:buNone/>
              <a:tabLst>
                <a:tab pos="188913" algn="l"/>
              </a:tabLst>
            </a:pPr>
            <a:endParaRPr kumimoji="0" lang="en-US" sz="2000" b="0" i="0" u="none" strike="noStrike" cap="none" normalizeH="0" baseline="0">
              <a:ln>
                <a:noFill/>
              </a:ln>
              <a:solidFill>
                <a:srgbClr val="000099"/>
              </a:solidFill>
              <a:effectLst/>
              <a:latin typeface="Arial Narrow" panose="020B0606020202030204" pitchFamily="34" charset="0"/>
            </a:endParaRPr>
          </a:p>
        </p:txBody>
      </p:sp>
      <p:cxnSp>
        <p:nvCxnSpPr>
          <p:cNvPr id="79" name="Straight Arrow Connector 4">
            <a:extLst>
              <a:ext uri="{FF2B5EF4-FFF2-40B4-BE49-F238E27FC236}">
                <a16:creationId xmlns:a16="http://schemas.microsoft.com/office/drawing/2014/main" id="{805A2AC4-4DF7-4644-93FA-BF0D59BD6BFB}"/>
              </a:ext>
            </a:extLst>
          </p:cNvPr>
          <p:cNvCxnSpPr>
            <a:stCxn id="88" idx="3"/>
            <a:endCxn id="75" idx="1"/>
          </p:cNvCxnSpPr>
          <p:nvPr/>
        </p:nvCxnSpPr>
        <p:spPr>
          <a:xfrm flipV="1">
            <a:off x="7219736" y="1231032"/>
            <a:ext cx="805063" cy="1"/>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80" name="Straight Arrow Connector 4">
            <a:extLst>
              <a:ext uri="{FF2B5EF4-FFF2-40B4-BE49-F238E27FC236}">
                <a16:creationId xmlns:a16="http://schemas.microsoft.com/office/drawing/2014/main" id="{5DD47A2A-BCE3-453E-9BC0-A6D5AAE4950B}"/>
              </a:ext>
            </a:extLst>
          </p:cNvPr>
          <p:cNvCxnSpPr>
            <a:cxnSpLocks/>
            <a:stCxn id="49" idx="3"/>
            <a:endCxn id="69" idx="1"/>
          </p:cNvCxnSpPr>
          <p:nvPr/>
        </p:nvCxnSpPr>
        <p:spPr>
          <a:xfrm flipV="1">
            <a:off x="1239576" y="1231033"/>
            <a:ext cx="2265624" cy="589870"/>
          </a:xfrm>
          <a:prstGeom prst="bentConnector3">
            <a:avLst>
              <a:gd name="adj1" fmla="val 21924"/>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81" name="Straight Arrow Connector 4">
            <a:extLst>
              <a:ext uri="{FF2B5EF4-FFF2-40B4-BE49-F238E27FC236}">
                <a16:creationId xmlns:a16="http://schemas.microsoft.com/office/drawing/2014/main" id="{770DE12D-71A5-4328-B923-748253733F59}"/>
              </a:ext>
            </a:extLst>
          </p:cNvPr>
          <p:cNvCxnSpPr>
            <a:cxnSpLocks/>
            <a:endCxn id="69" idx="1"/>
          </p:cNvCxnSpPr>
          <p:nvPr/>
        </p:nvCxnSpPr>
        <p:spPr>
          <a:xfrm flipV="1">
            <a:off x="1256489" y="1231033"/>
            <a:ext cx="2248711" cy="1684175"/>
          </a:xfrm>
          <a:prstGeom prst="bentConnector3">
            <a:avLst>
              <a:gd name="adj1" fmla="val 25248"/>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82" name="Straight Arrow Connector 4">
            <a:extLst>
              <a:ext uri="{FF2B5EF4-FFF2-40B4-BE49-F238E27FC236}">
                <a16:creationId xmlns:a16="http://schemas.microsoft.com/office/drawing/2014/main" id="{559AD1CD-958E-43FC-BD5D-A8A877F27DD7}"/>
              </a:ext>
            </a:extLst>
          </p:cNvPr>
          <p:cNvCxnSpPr>
            <a:cxnSpLocks/>
            <a:stCxn id="54" idx="3"/>
            <a:endCxn id="69" idx="1"/>
          </p:cNvCxnSpPr>
          <p:nvPr/>
        </p:nvCxnSpPr>
        <p:spPr>
          <a:xfrm flipV="1">
            <a:off x="1187841" y="1231033"/>
            <a:ext cx="2317359" cy="3086439"/>
          </a:xfrm>
          <a:prstGeom prst="bentConnector3">
            <a:avLst>
              <a:gd name="adj1" fmla="val 30700"/>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83" name="Straight Arrow Connector 4">
            <a:extLst>
              <a:ext uri="{FF2B5EF4-FFF2-40B4-BE49-F238E27FC236}">
                <a16:creationId xmlns:a16="http://schemas.microsoft.com/office/drawing/2014/main" id="{A8136D62-6779-4823-BA53-CA2B5B30EB63}"/>
              </a:ext>
            </a:extLst>
          </p:cNvPr>
          <p:cNvCxnSpPr>
            <a:cxnSpLocks/>
            <a:endCxn id="69" idx="1"/>
          </p:cNvCxnSpPr>
          <p:nvPr/>
        </p:nvCxnSpPr>
        <p:spPr>
          <a:xfrm flipV="1">
            <a:off x="1355348" y="1231033"/>
            <a:ext cx="2149852" cy="4450732"/>
          </a:xfrm>
          <a:prstGeom prst="bentConnector3">
            <a:avLst>
              <a:gd name="adj1" fmla="val 29658"/>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cxnSp>
        <p:nvCxnSpPr>
          <p:cNvPr id="84" name="Straight Arrow Connector 4">
            <a:extLst>
              <a:ext uri="{FF2B5EF4-FFF2-40B4-BE49-F238E27FC236}">
                <a16:creationId xmlns:a16="http://schemas.microsoft.com/office/drawing/2014/main" id="{0A2F272C-A54D-431F-8798-EABB067DEF37}"/>
              </a:ext>
            </a:extLst>
          </p:cNvPr>
          <p:cNvCxnSpPr>
            <a:cxnSpLocks/>
            <a:stCxn id="30" idx="1"/>
            <a:endCxn id="43" idx="2"/>
          </p:cNvCxnSpPr>
          <p:nvPr/>
        </p:nvCxnSpPr>
        <p:spPr>
          <a:xfrm rot="10800000">
            <a:off x="2510473" y="5865055"/>
            <a:ext cx="711362" cy="112495"/>
          </a:xfrm>
          <a:prstGeom prst="bentConnector2">
            <a:avLst/>
          </a:prstGeom>
          <a:ln>
            <a:solidFill>
              <a:srgbClr val="000099"/>
            </a:solidFill>
            <a:tailEnd type="stealth"/>
          </a:ln>
        </p:spPr>
        <p:style>
          <a:lnRef idx="1">
            <a:schemeClr val="accent1"/>
          </a:lnRef>
          <a:fillRef idx="0">
            <a:schemeClr val="accent1"/>
          </a:fillRef>
          <a:effectRef idx="0">
            <a:schemeClr val="accent1"/>
          </a:effectRef>
          <a:fontRef idx="minor">
            <a:schemeClr val="tx1"/>
          </a:fontRef>
        </p:style>
      </p:cxnSp>
      <p:pic>
        <p:nvPicPr>
          <p:cNvPr id="85" name="Picture 84">
            <a:extLst>
              <a:ext uri="{FF2B5EF4-FFF2-40B4-BE49-F238E27FC236}">
                <a16:creationId xmlns:a16="http://schemas.microsoft.com/office/drawing/2014/main" id="{584AC5F0-E011-4223-846C-9DD334F8355A}"/>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7216272" y="4178370"/>
            <a:ext cx="661429" cy="607171"/>
          </a:xfrm>
          <a:prstGeom prst="rect">
            <a:avLst/>
          </a:prstGeom>
        </p:spPr>
      </p:pic>
      <p:cxnSp>
        <p:nvCxnSpPr>
          <p:cNvPr id="86" name="Straight Arrow Connector 4">
            <a:extLst>
              <a:ext uri="{FF2B5EF4-FFF2-40B4-BE49-F238E27FC236}">
                <a16:creationId xmlns:a16="http://schemas.microsoft.com/office/drawing/2014/main" id="{0B940146-0758-4A18-821A-6825874B50CC}"/>
              </a:ext>
            </a:extLst>
          </p:cNvPr>
          <p:cNvCxnSpPr>
            <a:stCxn id="85" idx="3"/>
            <a:endCxn id="11" idx="1"/>
          </p:cNvCxnSpPr>
          <p:nvPr/>
        </p:nvCxnSpPr>
        <p:spPr>
          <a:xfrm flipV="1">
            <a:off x="7877701" y="4481955"/>
            <a:ext cx="159624" cy="1"/>
          </a:xfrm>
          <a:prstGeom prst="straightConnector1">
            <a:avLst/>
          </a:prstGeom>
          <a:ln>
            <a:solidFill>
              <a:srgbClr val="000099"/>
            </a:solidFill>
            <a:prstDash val="sysDash"/>
            <a:tailEnd type="stealth"/>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5715AA8A-5C7E-4338-9A44-E4A075F71791}"/>
              </a:ext>
            </a:extLst>
          </p:cNvPr>
          <p:cNvSpPr txBox="1"/>
          <p:nvPr/>
        </p:nvSpPr>
        <p:spPr>
          <a:xfrm>
            <a:off x="7061874" y="4733039"/>
            <a:ext cx="955133" cy="276999"/>
          </a:xfrm>
          <a:prstGeom prst="rect">
            <a:avLst/>
          </a:prstGeom>
          <a:noFill/>
          <a:ln>
            <a:noFill/>
          </a:ln>
        </p:spPr>
        <p:txBody>
          <a:bodyPr wrap="none" rtlCol="0">
            <a:spAutoFit/>
          </a:bodyPr>
          <a:lstStyle/>
          <a:p>
            <a:r>
              <a:rPr lang="en-US" sz="1200" dirty="0">
                <a:solidFill>
                  <a:srgbClr val="000099"/>
                </a:solidFill>
                <a:latin typeface="Arial Narrow" panose="020B0606020202030204" pitchFamily="34" charset="0"/>
              </a:rPr>
              <a:t>Health effects</a:t>
            </a:r>
          </a:p>
        </p:txBody>
      </p:sp>
      <p:pic>
        <p:nvPicPr>
          <p:cNvPr id="88" name="Picture 87">
            <a:extLst>
              <a:ext uri="{FF2B5EF4-FFF2-40B4-BE49-F238E27FC236}">
                <a16:creationId xmlns:a16="http://schemas.microsoft.com/office/drawing/2014/main" id="{663B874A-2852-4196-9BF2-02A26E713259}"/>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6108031" y="992810"/>
            <a:ext cx="1111705" cy="476445"/>
          </a:xfrm>
          <a:prstGeom prst="rect">
            <a:avLst/>
          </a:prstGeom>
        </p:spPr>
      </p:pic>
      <p:cxnSp>
        <p:nvCxnSpPr>
          <p:cNvPr id="89" name="Straight Arrow Connector 4">
            <a:extLst>
              <a:ext uri="{FF2B5EF4-FFF2-40B4-BE49-F238E27FC236}">
                <a16:creationId xmlns:a16="http://schemas.microsoft.com/office/drawing/2014/main" id="{56AF0795-2867-4E21-9CCB-0CA760B47DCE}"/>
              </a:ext>
            </a:extLst>
          </p:cNvPr>
          <p:cNvCxnSpPr>
            <a:stCxn id="69" idx="3"/>
            <a:endCxn id="88" idx="1"/>
          </p:cNvCxnSpPr>
          <p:nvPr/>
        </p:nvCxnSpPr>
        <p:spPr>
          <a:xfrm>
            <a:off x="5459618" y="1231033"/>
            <a:ext cx="648413" cy="0"/>
          </a:xfrm>
          <a:prstGeom prst="straightConnector1">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ABE73F21-870F-4725-B75E-BF27BD7A0154}"/>
              </a:ext>
            </a:extLst>
          </p:cNvPr>
          <p:cNvSpPr txBox="1"/>
          <p:nvPr/>
        </p:nvSpPr>
        <p:spPr>
          <a:xfrm>
            <a:off x="5919185" y="1441131"/>
            <a:ext cx="1584087" cy="184666"/>
          </a:xfrm>
          <a:prstGeom prst="rect">
            <a:avLst/>
          </a:prstGeom>
          <a:noFill/>
        </p:spPr>
        <p:txBody>
          <a:bodyPr wrap="square" lIns="0" tIns="0" rIns="0" bIns="0" rtlCol="0">
            <a:spAutoFit/>
          </a:bodyPr>
          <a:lstStyle/>
          <a:p>
            <a:pPr algn="ctr"/>
            <a:r>
              <a:rPr lang="en-US" sz="1200" dirty="0">
                <a:solidFill>
                  <a:srgbClr val="000099"/>
                </a:solidFill>
                <a:latin typeface="Arial Narrow" panose="020B0606020202030204" pitchFamily="34" charset="0"/>
              </a:rPr>
              <a:t>Climate forcing models</a:t>
            </a:r>
          </a:p>
        </p:txBody>
      </p:sp>
      <p:sp>
        <p:nvSpPr>
          <p:cNvPr id="91" name="TextBox 90">
            <a:extLst>
              <a:ext uri="{FF2B5EF4-FFF2-40B4-BE49-F238E27FC236}">
                <a16:creationId xmlns:a16="http://schemas.microsoft.com/office/drawing/2014/main" id="{DEB0B0A0-553D-4A94-9C0F-331759AB0CFA}"/>
              </a:ext>
            </a:extLst>
          </p:cNvPr>
          <p:cNvSpPr txBox="1"/>
          <p:nvPr/>
        </p:nvSpPr>
        <p:spPr>
          <a:xfrm>
            <a:off x="5748260" y="4733039"/>
            <a:ext cx="1266693" cy="276999"/>
          </a:xfrm>
          <a:prstGeom prst="rect">
            <a:avLst/>
          </a:prstGeom>
          <a:noFill/>
          <a:ln>
            <a:noFill/>
          </a:ln>
        </p:spPr>
        <p:txBody>
          <a:bodyPr wrap="none" rtlCol="0">
            <a:spAutoFit/>
          </a:bodyPr>
          <a:lstStyle/>
          <a:p>
            <a:r>
              <a:rPr lang="en-US" sz="1200" dirty="0">
                <a:solidFill>
                  <a:srgbClr val="000099"/>
                </a:solidFill>
                <a:latin typeface="Arial Narrow" panose="020B0606020202030204" pitchFamily="34" charset="0"/>
              </a:rPr>
              <a:t>Exposure modeling</a:t>
            </a:r>
          </a:p>
        </p:txBody>
      </p:sp>
      <p:pic>
        <p:nvPicPr>
          <p:cNvPr id="92" name="Picture 91">
            <a:extLst>
              <a:ext uri="{FF2B5EF4-FFF2-40B4-BE49-F238E27FC236}">
                <a16:creationId xmlns:a16="http://schemas.microsoft.com/office/drawing/2014/main" id="{D2044298-2755-4219-9D0C-4813D9C637F3}"/>
              </a:ext>
            </a:extLst>
          </p:cNvPr>
          <p:cNvPicPr>
            <a:picLocks noChangeAspect="1"/>
          </p:cNvPicPr>
          <p:nvPr/>
        </p:nvPicPr>
        <p:blipFill rotWithShape="1">
          <a:blip r:embed="rId23" cstate="print">
            <a:extLst>
              <a:ext uri="{28A0092B-C50C-407E-A947-70E740481C1C}">
                <a14:useLocalDpi xmlns:a14="http://schemas.microsoft.com/office/drawing/2010/main" val="0"/>
              </a:ext>
            </a:extLst>
          </a:blip>
          <a:srcRect t="19392" b="23199"/>
          <a:stretch/>
        </p:blipFill>
        <p:spPr>
          <a:xfrm>
            <a:off x="2232755" y="1351603"/>
            <a:ext cx="762000" cy="349965"/>
          </a:xfrm>
          <a:prstGeom prst="rect">
            <a:avLst/>
          </a:prstGeom>
        </p:spPr>
      </p:pic>
      <p:sp>
        <p:nvSpPr>
          <p:cNvPr id="93" name="TextBox 92">
            <a:extLst>
              <a:ext uri="{FF2B5EF4-FFF2-40B4-BE49-F238E27FC236}">
                <a16:creationId xmlns:a16="http://schemas.microsoft.com/office/drawing/2014/main" id="{C3E7AE85-3983-4FB4-B713-68BA6041E6BD}"/>
              </a:ext>
            </a:extLst>
          </p:cNvPr>
          <p:cNvSpPr txBox="1"/>
          <p:nvPr/>
        </p:nvSpPr>
        <p:spPr>
          <a:xfrm>
            <a:off x="2026008" y="1624620"/>
            <a:ext cx="1096775" cy="276999"/>
          </a:xfrm>
          <a:prstGeom prst="rect">
            <a:avLst/>
          </a:prstGeom>
          <a:noFill/>
          <a:ln>
            <a:noFill/>
          </a:ln>
        </p:spPr>
        <p:txBody>
          <a:bodyPr wrap="none" rtlCol="0">
            <a:spAutoFit/>
          </a:bodyPr>
          <a:lstStyle/>
          <a:p>
            <a:r>
              <a:rPr lang="en-US" sz="1200" dirty="0">
                <a:solidFill>
                  <a:srgbClr val="000099"/>
                </a:solidFill>
                <a:latin typeface="Arial Narrow" panose="020B0606020202030204" pitchFamily="34" charset="0"/>
              </a:rPr>
              <a:t>GHG monitoring</a:t>
            </a:r>
          </a:p>
        </p:txBody>
      </p:sp>
      <p:cxnSp>
        <p:nvCxnSpPr>
          <p:cNvPr id="94" name="Straight Arrow Connector 4">
            <a:extLst>
              <a:ext uri="{FF2B5EF4-FFF2-40B4-BE49-F238E27FC236}">
                <a16:creationId xmlns:a16="http://schemas.microsoft.com/office/drawing/2014/main" id="{3B98E2EB-5C1A-4781-999B-6A1110EC86F2}"/>
              </a:ext>
            </a:extLst>
          </p:cNvPr>
          <p:cNvCxnSpPr>
            <a:cxnSpLocks/>
            <a:stCxn id="93" idx="3"/>
          </p:cNvCxnSpPr>
          <p:nvPr/>
        </p:nvCxnSpPr>
        <p:spPr>
          <a:xfrm>
            <a:off x="3122783" y="1763120"/>
            <a:ext cx="616941" cy="594079"/>
          </a:xfrm>
          <a:prstGeom prst="bentConnector3">
            <a:avLst>
              <a:gd name="adj1" fmla="val 50000"/>
            </a:avLst>
          </a:prstGeom>
          <a:ln>
            <a:solidFill>
              <a:schemeClr val="tx1"/>
            </a:solidFill>
            <a:tailEnd type="stealth"/>
          </a:ln>
        </p:spPr>
        <p:style>
          <a:lnRef idx="1">
            <a:schemeClr val="accent1"/>
          </a:lnRef>
          <a:fillRef idx="0">
            <a:schemeClr val="accent1"/>
          </a:fillRef>
          <a:effectRef idx="0">
            <a:schemeClr val="accent1"/>
          </a:effectRef>
          <a:fontRef idx="minor">
            <a:schemeClr val="tx1"/>
          </a:fontRef>
        </p:style>
      </p:cxnSp>
      <p:sp>
        <p:nvSpPr>
          <p:cNvPr id="95" name="Rounded Rectangle 417">
            <a:extLst>
              <a:ext uri="{FF2B5EF4-FFF2-40B4-BE49-F238E27FC236}">
                <a16:creationId xmlns:a16="http://schemas.microsoft.com/office/drawing/2014/main" id="{C8FF3089-87CA-4045-93E2-830DBDC4A10E}"/>
              </a:ext>
            </a:extLst>
          </p:cNvPr>
          <p:cNvSpPr/>
          <p:nvPr/>
        </p:nvSpPr>
        <p:spPr bwMode="auto">
          <a:xfrm>
            <a:off x="2134535" y="3459262"/>
            <a:ext cx="3351865" cy="3046104"/>
          </a:xfrm>
          <a:prstGeom prst="roundRect">
            <a:avLst/>
          </a:prstGeom>
          <a:solidFill>
            <a:srgbClr val="FF0000">
              <a:alpha val="1000"/>
            </a:srgbClr>
          </a:solidFill>
          <a:ln w="12700" cap="flat" cmpd="sng" algn="ctr">
            <a:solidFill>
              <a:srgbClr val="FF0000">
                <a:alpha val="5000"/>
              </a:srgbClr>
            </a:solidFill>
            <a:prstDash val="solid"/>
            <a:round/>
            <a:headEnd type="none" w="med" len="med"/>
            <a:tailEnd type="none" w="med" len="med"/>
          </a:ln>
          <a:effectLst/>
        </p:spPr>
        <p:txBody>
          <a:bodyPr vert="horz" wrap="square" lIns="274320" tIns="0" rIns="96838" bIns="47625" numCol="1" rtlCol="0" anchor="t" anchorCtr="0" compatLnSpc="1">
            <a:prstTxWarp prst="textNoShape">
              <a:avLst/>
            </a:prstTxWarp>
          </a:bodyPr>
          <a:lstStyle/>
          <a:p>
            <a:pPr marL="361950" marR="0" indent="-361950" algn="l" defTabSz="966788" rtl="0" eaLnBrk="0" fontAlgn="base" latinLnBrk="0" hangingPunct="0">
              <a:lnSpc>
                <a:spcPct val="100000"/>
              </a:lnSpc>
              <a:spcBef>
                <a:spcPct val="20000"/>
              </a:spcBef>
              <a:spcAft>
                <a:spcPct val="0"/>
              </a:spcAft>
              <a:buClrTx/>
              <a:buSzTx/>
              <a:buFontTx/>
              <a:buNone/>
              <a:tabLst>
                <a:tab pos="188913" algn="l"/>
              </a:tabLst>
            </a:pPr>
            <a:endParaRPr kumimoji="0" lang="en-US" sz="2000" b="0" i="0" u="none" strike="noStrike" cap="none" normalizeH="0" baseline="0" dirty="0">
              <a:ln>
                <a:noFill/>
              </a:ln>
              <a:solidFill>
                <a:srgbClr val="000099"/>
              </a:solidFill>
              <a:effectLst/>
              <a:latin typeface="Arial Narrow" panose="020B0606020202030204" pitchFamily="34" charset="0"/>
            </a:endParaRPr>
          </a:p>
        </p:txBody>
      </p:sp>
      <p:sp>
        <p:nvSpPr>
          <p:cNvPr id="101" name="Title 2">
            <a:extLst>
              <a:ext uri="{FF2B5EF4-FFF2-40B4-BE49-F238E27FC236}">
                <a16:creationId xmlns:a16="http://schemas.microsoft.com/office/drawing/2014/main" id="{49ABF30C-62C4-4849-830F-C8D27A0141A3}"/>
              </a:ext>
            </a:extLst>
          </p:cNvPr>
          <p:cNvSpPr txBox="1">
            <a:spLocks/>
          </p:cNvSpPr>
          <p:nvPr/>
        </p:nvSpPr>
        <p:spPr>
          <a:xfrm>
            <a:off x="125761" y="0"/>
            <a:ext cx="8892479" cy="828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kern="1200">
                <a:solidFill>
                  <a:schemeClr val="tx1"/>
                </a:solidFill>
                <a:latin typeface="Arial Narrow" panose="020B0606020202030204" pitchFamily="34" charset="0"/>
                <a:ea typeface="+mj-ea"/>
                <a:cs typeface="Arial" pitchFamily="34" charset="0"/>
              </a:defRPr>
            </a:lvl1pPr>
          </a:lstStyle>
          <a:p>
            <a:pPr eaLnBrk="0" hangingPunct="0"/>
            <a:r>
              <a:rPr lang="en-US" sz="2800" b="1" dirty="0">
                <a:solidFill>
                  <a:srgbClr val="000099"/>
                </a:solidFill>
                <a:latin typeface="Arial" panose="020B0604020202020204" pitchFamily="34" charset="0"/>
              </a:rPr>
              <a:t>ICARUS methodology</a:t>
            </a:r>
          </a:p>
          <a:p>
            <a:pPr eaLnBrk="0" hangingPunct="0"/>
            <a:r>
              <a:rPr lang="en-US" sz="1800" dirty="0">
                <a:solidFill>
                  <a:srgbClr val="C00000"/>
                </a:solidFill>
                <a:latin typeface="Arial" panose="020B0604020202020204" pitchFamily="34" charset="0"/>
              </a:rPr>
              <a:t>Integrated climate change and air pollution management</a:t>
            </a:r>
          </a:p>
        </p:txBody>
      </p:sp>
      <p:sp>
        <p:nvSpPr>
          <p:cNvPr id="102" name="Rounded Rectangle 417">
            <a:extLst>
              <a:ext uri="{FF2B5EF4-FFF2-40B4-BE49-F238E27FC236}">
                <a16:creationId xmlns:a16="http://schemas.microsoft.com/office/drawing/2014/main" id="{EBF91855-D6F2-4824-A0D1-4A28B8E69ECD}"/>
              </a:ext>
            </a:extLst>
          </p:cNvPr>
          <p:cNvSpPr/>
          <p:nvPr/>
        </p:nvSpPr>
        <p:spPr bwMode="auto">
          <a:xfrm>
            <a:off x="6276319" y="2329559"/>
            <a:ext cx="1062955" cy="1329728"/>
          </a:xfrm>
          <a:prstGeom prst="roundRect">
            <a:avLst/>
          </a:prstGeom>
          <a:noFill/>
          <a:ln w="12700" cap="flat" cmpd="sng" algn="ctr">
            <a:noFill/>
            <a:prstDash val="solid"/>
            <a:round/>
            <a:headEnd type="none" w="med" len="med"/>
            <a:tailEnd type="none" w="med" len="med"/>
          </a:ln>
          <a:effectLst/>
        </p:spPr>
        <p:txBody>
          <a:bodyPr vert="horz" wrap="square" lIns="274320" tIns="0" rIns="96838" bIns="47625" numCol="1" rtlCol="0" anchor="t" anchorCtr="0" compatLnSpc="1">
            <a:prstTxWarp prst="textNoShape">
              <a:avLst/>
            </a:prstTxWarp>
          </a:bodyPr>
          <a:lstStyle/>
          <a:p>
            <a:pPr marL="361950" marR="0" indent="-361950" algn="l" defTabSz="966788" rtl="0" eaLnBrk="0" fontAlgn="base" latinLnBrk="0" hangingPunct="0">
              <a:lnSpc>
                <a:spcPct val="100000"/>
              </a:lnSpc>
              <a:spcBef>
                <a:spcPct val="20000"/>
              </a:spcBef>
              <a:spcAft>
                <a:spcPct val="0"/>
              </a:spcAft>
              <a:buClrTx/>
              <a:buSzTx/>
              <a:buFontTx/>
              <a:buNone/>
              <a:tabLst>
                <a:tab pos="188913" algn="l"/>
              </a:tabLst>
            </a:pPr>
            <a:endParaRPr kumimoji="0" lang="en-US" sz="2000" b="0" i="0" u="none" strike="noStrike" cap="none" normalizeH="0" baseline="0" dirty="0">
              <a:ln>
                <a:noFill/>
              </a:ln>
              <a:solidFill>
                <a:srgbClr val="000099"/>
              </a:solidFill>
              <a:effectLst/>
              <a:latin typeface="Arial Narrow" panose="020B0606020202030204" pitchFamily="34" charset="0"/>
            </a:endParaRPr>
          </a:p>
        </p:txBody>
      </p:sp>
      <p:sp>
        <p:nvSpPr>
          <p:cNvPr id="2" name="Oval 1"/>
          <p:cNvSpPr/>
          <p:nvPr/>
        </p:nvSpPr>
        <p:spPr>
          <a:xfrm>
            <a:off x="6974708" y="4074150"/>
            <a:ext cx="1161324" cy="1013014"/>
          </a:xfrm>
          <a:prstGeom prst="ellipse">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3570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221">
            <a:extLst>
              <a:ext uri="{FF2B5EF4-FFF2-40B4-BE49-F238E27FC236}">
                <a16:creationId xmlns:a16="http://schemas.microsoft.com/office/drawing/2014/main" id="{7184E517-1081-4375-A508-6B8E6130CCE0}"/>
              </a:ext>
            </a:extLst>
          </p:cNvPr>
          <p:cNvSpPr/>
          <p:nvPr/>
        </p:nvSpPr>
        <p:spPr>
          <a:xfrm>
            <a:off x="5667016" y="842010"/>
            <a:ext cx="3327690" cy="2191703"/>
          </a:xfrm>
          <a:prstGeom prst="roundRect">
            <a:avLst>
              <a:gd name="adj" fmla="val 10210"/>
            </a:avLst>
          </a:prstGeom>
          <a:solidFill>
            <a:srgbClr val="0066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12">
            <a:extLst>
              <a:ext uri="{FF2B5EF4-FFF2-40B4-BE49-F238E27FC236}">
                <a16:creationId xmlns:a16="http://schemas.microsoft.com/office/drawing/2014/main" id="{C9F4DDBB-2221-4B52-9785-DDF8EC1F5E2A}"/>
              </a:ext>
            </a:extLst>
          </p:cNvPr>
          <p:cNvSpPr/>
          <p:nvPr/>
        </p:nvSpPr>
        <p:spPr>
          <a:xfrm rot="5400000">
            <a:off x="4594007" y="2137327"/>
            <a:ext cx="3475699" cy="5325700"/>
          </a:xfrm>
          <a:prstGeom prst="roundRect">
            <a:avLst>
              <a:gd name="adj" fmla="val 4044"/>
            </a:avLst>
          </a:prstGeom>
          <a:solidFill>
            <a:srgbClr val="E6B9B8">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6">
            <a:extLst>
              <a:ext uri="{FF2B5EF4-FFF2-40B4-BE49-F238E27FC236}">
                <a16:creationId xmlns:a16="http://schemas.microsoft.com/office/drawing/2014/main" id="{E63689E4-8675-43BF-BCF8-C8AB228FDCB6}"/>
              </a:ext>
            </a:extLst>
          </p:cNvPr>
          <p:cNvSpPr/>
          <p:nvPr/>
        </p:nvSpPr>
        <p:spPr>
          <a:xfrm>
            <a:off x="-30606" y="838200"/>
            <a:ext cx="3412863" cy="5299714"/>
          </a:xfrm>
          <a:prstGeom prst="roundRect">
            <a:avLst>
              <a:gd name="adj" fmla="val 10210"/>
            </a:avLst>
          </a:prstGeom>
          <a:solidFill>
            <a:srgbClr val="D7E4B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3429" y="1952466"/>
            <a:ext cx="626096" cy="75601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23625" y="2063875"/>
            <a:ext cx="732186" cy="666000"/>
          </a:xfrm>
          <a:prstGeom prst="rect">
            <a:avLst/>
          </a:prstGeom>
        </p:spPr>
      </p:pic>
      <p:sp>
        <p:nvSpPr>
          <p:cNvPr id="7" name="TextBox 6"/>
          <p:cNvSpPr txBox="1"/>
          <p:nvPr/>
        </p:nvSpPr>
        <p:spPr>
          <a:xfrm>
            <a:off x="2505513" y="1479873"/>
            <a:ext cx="897794" cy="400110"/>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Exposure modelling</a:t>
            </a:r>
            <a:endParaRPr lang="el-GR" sz="1000" dirty="0">
              <a:solidFill>
                <a:srgbClr val="000099"/>
              </a:solidFill>
              <a:latin typeface="Arial" panose="020B0604020202020204" pitchFamily="34" charset="0"/>
              <a:cs typeface="Arial" panose="020B0604020202020204" pitchFamily="34" charset="0"/>
            </a:endParaRPr>
          </a:p>
        </p:txBody>
      </p:sp>
      <p:sp>
        <p:nvSpPr>
          <p:cNvPr id="8" name="TextBox 7"/>
          <p:cNvSpPr txBox="1"/>
          <p:nvPr/>
        </p:nvSpPr>
        <p:spPr>
          <a:xfrm>
            <a:off x="5854468" y="2650077"/>
            <a:ext cx="1349961" cy="400110"/>
          </a:xfrm>
          <a:prstGeom prst="rect">
            <a:avLst/>
          </a:prstGeom>
          <a:noFill/>
        </p:spPr>
        <p:txBody>
          <a:bodyPr wrap="square" rtlCol="0">
            <a:spAutoFit/>
          </a:bodyPr>
          <a:lstStyle>
            <a:defPPr>
              <a:defRPr lang="el-GR"/>
            </a:defPPr>
            <a:lvl1pPr algn="ctr">
              <a:lnSpc>
                <a:spcPts val="1200"/>
              </a:lnSpc>
              <a:defRPr sz="1400">
                <a:solidFill>
                  <a:srgbClr val="C00000"/>
                </a:solidFill>
                <a:effectLst>
                  <a:outerShdw blurRad="38100" dist="38100" dir="2700000" algn="tl">
                    <a:srgbClr val="000000">
                      <a:alpha val="43137"/>
                    </a:srgbClr>
                  </a:outerShdw>
                </a:effectLst>
                <a:latin typeface="Eurostile" panose="020B0504020202050204" pitchFamily="34" charset="0"/>
              </a:defRPr>
            </a:lvl1pPr>
          </a:lstStyle>
          <a:p>
            <a:r>
              <a:rPr lang="en-US" sz="1000" dirty="0">
                <a:solidFill>
                  <a:schemeClr val="accent3">
                    <a:lumMod val="50000"/>
                  </a:schemeClr>
                </a:solidFill>
                <a:effectLst/>
                <a:latin typeface="Arial" panose="020B0604020202020204" pitchFamily="34" charset="0"/>
                <a:cs typeface="Arial" panose="020B0604020202020204" pitchFamily="34" charset="0"/>
              </a:rPr>
              <a:t>Systems Effects / Individual exposome</a:t>
            </a:r>
            <a:endParaRPr lang="el-GR" sz="1000" dirty="0">
              <a:solidFill>
                <a:schemeClr val="accent3">
                  <a:lumMod val="50000"/>
                </a:schemeClr>
              </a:solidFill>
              <a:effectLst/>
              <a:latin typeface="Arial" panose="020B0604020202020204" pitchFamily="34" charset="0"/>
              <a:cs typeface="Arial" panose="020B0604020202020204" pitchFamily="34" charset="0"/>
            </a:endParaRPr>
          </a:p>
        </p:txBody>
      </p:sp>
      <p:sp>
        <p:nvSpPr>
          <p:cNvPr id="9" name="TextBox 8"/>
          <p:cNvSpPr txBox="1"/>
          <p:nvPr/>
        </p:nvSpPr>
        <p:spPr>
          <a:xfrm>
            <a:off x="7813654" y="2621091"/>
            <a:ext cx="1152128" cy="400110"/>
          </a:xfrm>
          <a:prstGeom prst="rect">
            <a:avLst/>
          </a:prstGeom>
          <a:noFill/>
        </p:spPr>
        <p:txBody>
          <a:bodyPr wrap="square" rtlCol="0">
            <a:spAutoFit/>
          </a:bodyPr>
          <a:lstStyle>
            <a:defPPr>
              <a:defRPr lang="en-US"/>
            </a:defPPr>
            <a:lvl1pPr algn="ctr">
              <a:lnSpc>
                <a:spcPts val="1200"/>
              </a:lnSpc>
              <a:defRPr sz="1000">
                <a:solidFill>
                  <a:schemeClr val="accent3">
                    <a:lumMod val="50000"/>
                  </a:schemeClr>
                </a:solidFill>
                <a:effectLst/>
                <a:latin typeface="Arial" panose="020B0604020202020204" pitchFamily="34" charset="0"/>
                <a:cs typeface="Arial" panose="020B0604020202020204" pitchFamily="34" charset="0"/>
              </a:defRPr>
            </a:lvl1pPr>
          </a:lstStyle>
          <a:p>
            <a:r>
              <a:rPr lang="en-US" dirty="0"/>
              <a:t>Community</a:t>
            </a:r>
          </a:p>
          <a:p>
            <a:r>
              <a:rPr lang="en-US" dirty="0"/>
              <a:t>Effects / Cohorts</a:t>
            </a:r>
            <a:endParaRPr lang="el-GR" dirty="0"/>
          </a:p>
        </p:txBody>
      </p:sp>
      <p:grpSp>
        <p:nvGrpSpPr>
          <p:cNvPr id="10" name="Group 9"/>
          <p:cNvGrpSpPr/>
          <p:nvPr/>
        </p:nvGrpSpPr>
        <p:grpSpPr>
          <a:xfrm>
            <a:off x="3861866" y="1679928"/>
            <a:ext cx="1268071" cy="1531962"/>
            <a:chOff x="215520" y="15240"/>
            <a:chExt cx="3924432" cy="7423457"/>
          </a:xfrm>
        </p:grpSpPr>
        <p:pic>
          <p:nvPicPr>
            <p:cNvPr id="11" name="Picture 10"/>
            <p:cNvPicPr>
              <a:picLocks noChangeAspect="1"/>
            </p:cNvPicPr>
            <p:nvPr/>
          </p:nvPicPr>
          <p:blipFill>
            <a:blip r:embed="rId4" cstate="print"/>
            <a:stretch>
              <a:fillRect/>
            </a:stretch>
          </p:blipFill>
          <p:spPr>
            <a:xfrm>
              <a:off x="1055224" y="4091960"/>
              <a:ext cx="120784" cy="412279"/>
            </a:xfrm>
            <a:prstGeom prst="rect">
              <a:avLst/>
            </a:prstGeom>
          </p:spPr>
        </p:pic>
        <p:pic>
          <p:nvPicPr>
            <p:cNvPr id="12" name="Picture 11"/>
            <p:cNvPicPr>
              <a:picLocks noChangeAspect="1"/>
            </p:cNvPicPr>
            <p:nvPr/>
          </p:nvPicPr>
          <p:blipFill>
            <a:blip r:embed="rId5" cstate="print">
              <a:duotone>
                <a:prstClr val="black"/>
                <a:srgbClr val="2D2DB9">
                  <a:tint val="45000"/>
                  <a:satMod val="400000"/>
                </a:srgbClr>
              </a:duotone>
            </a:blip>
            <a:stretch>
              <a:fillRect/>
            </a:stretch>
          </p:blipFill>
          <p:spPr>
            <a:xfrm>
              <a:off x="899725" y="1759388"/>
              <a:ext cx="431781" cy="323076"/>
            </a:xfrm>
            <a:prstGeom prst="rect">
              <a:avLst/>
            </a:prstGeom>
          </p:spPr>
        </p:pic>
        <p:pic>
          <p:nvPicPr>
            <p:cNvPr id="13" name="Picture 12"/>
            <p:cNvPicPr>
              <a:picLocks noChangeAspect="1"/>
            </p:cNvPicPr>
            <p:nvPr/>
          </p:nvPicPr>
          <p:blipFill>
            <a:blip r:embed="rId6" cstate="print"/>
            <a:stretch>
              <a:fillRect/>
            </a:stretch>
          </p:blipFill>
          <p:spPr>
            <a:xfrm>
              <a:off x="899616" y="3702824"/>
              <a:ext cx="431999" cy="282240"/>
            </a:xfrm>
            <a:prstGeom prst="rect">
              <a:avLst/>
            </a:prstGeom>
          </p:spPr>
        </p:pic>
        <p:pic>
          <p:nvPicPr>
            <p:cNvPr id="14" name="Picture 13"/>
            <p:cNvPicPr>
              <a:picLocks noChangeAspect="1"/>
            </p:cNvPicPr>
            <p:nvPr/>
          </p:nvPicPr>
          <p:blipFill>
            <a:blip r:embed="rId7" cstate="print">
              <a:duotone>
                <a:prstClr val="black"/>
                <a:srgbClr val="AA5628">
                  <a:tint val="45000"/>
                  <a:satMod val="400000"/>
                </a:srgbClr>
              </a:duotone>
            </a:blip>
            <a:stretch>
              <a:fillRect/>
            </a:stretch>
          </p:blipFill>
          <p:spPr>
            <a:xfrm>
              <a:off x="921042" y="21052"/>
              <a:ext cx="389147" cy="527628"/>
            </a:xfrm>
            <a:prstGeom prst="rect">
              <a:avLst/>
            </a:prstGeom>
          </p:spPr>
        </p:pic>
        <p:pic>
          <p:nvPicPr>
            <p:cNvPr id="15" name="Picture 14"/>
            <p:cNvPicPr>
              <a:picLocks noChangeAspect="1"/>
            </p:cNvPicPr>
            <p:nvPr/>
          </p:nvPicPr>
          <p:blipFill>
            <a:blip r:embed="rId8" cstate="print"/>
            <a:stretch>
              <a:fillRect/>
            </a:stretch>
          </p:blipFill>
          <p:spPr>
            <a:xfrm>
              <a:off x="972347" y="1216196"/>
              <a:ext cx="286537" cy="436296"/>
            </a:xfrm>
            <a:prstGeom prst="rect">
              <a:avLst/>
            </a:prstGeom>
          </p:spPr>
        </p:pic>
        <p:pic>
          <p:nvPicPr>
            <p:cNvPr id="16" name="Picture 15"/>
            <p:cNvPicPr>
              <a:picLocks noChangeAspect="1"/>
            </p:cNvPicPr>
            <p:nvPr/>
          </p:nvPicPr>
          <p:blipFill>
            <a:blip r:embed="rId9" cstate="print"/>
            <a:stretch>
              <a:fillRect/>
            </a:stretch>
          </p:blipFill>
          <p:spPr>
            <a:xfrm>
              <a:off x="899616" y="3224131"/>
              <a:ext cx="432000" cy="363025"/>
            </a:xfrm>
            <a:prstGeom prst="rect">
              <a:avLst/>
            </a:prstGeom>
          </p:spPr>
        </p:pic>
        <p:pic>
          <p:nvPicPr>
            <p:cNvPr id="17" name="Picture 16"/>
            <p:cNvPicPr>
              <a:picLocks noChangeAspect="1"/>
            </p:cNvPicPr>
            <p:nvPr/>
          </p:nvPicPr>
          <p:blipFill>
            <a:blip r:embed="rId10" cstate="print"/>
            <a:stretch>
              <a:fillRect/>
            </a:stretch>
          </p:blipFill>
          <p:spPr>
            <a:xfrm>
              <a:off x="899616" y="841875"/>
              <a:ext cx="432000" cy="281338"/>
            </a:xfrm>
            <a:prstGeom prst="rect">
              <a:avLst/>
            </a:prstGeom>
          </p:spPr>
        </p:pic>
        <p:pic>
          <p:nvPicPr>
            <p:cNvPr id="18" name="Picture 17"/>
            <p:cNvPicPr>
              <a:picLocks noChangeAspect="1"/>
            </p:cNvPicPr>
            <p:nvPr/>
          </p:nvPicPr>
          <p:blipFill>
            <a:blip r:embed="rId11" cstate="print"/>
            <a:stretch>
              <a:fillRect/>
            </a:stretch>
          </p:blipFill>
          <p:spPr>
            <a:xfrm>
              <a:off x="913260" y="5590976"/>
              <a:ext cx="404712" cy="502320"/>
            </a:xfrm>
            <a:prstGeom prst="rect">
              <a:avLst/>
            </a:prstGeom>
          </p:spPr>
        </p:pic>
        <p:pic>
          <p:nvPicPr>
            <p:cNvPr id="19" name="Picture 18"/>
            <p:cNvPicPr>
              <a:picLocks noChangeAspect="1"/>
            </p:cNvPicPr>
            <p:nvPr/>
          </p:nvPicPr>
          <p:blipFill>
            <a:blip r:embed="rId12" cstate="print"/>
            <a:stretch>
              <a:fillRect/>
            </a:stretch>
          </p:blipFill>
          <p:spPr>
            <a:xfrm>
              <a:off x="1039007" y="2189360"/>
              <a:ext cx="153218" cy="432048"/>
            </a:xfrm>
            <a:prstGeom prst="rect">
              <a:avLst/>
            </a:prstGeom>
          </p:spPr>
        </p:pic>
        <p:pic>
          <p:nvPicPr>
            <p:cNvPr id="20" name="Picture 19"/>
            <p:cNvPicPr>
              <a:picLocks noChangeAspect="1"/>
            </p:cNvPicPr>
            <p:nvPr/>
          </p:nvPicPr>
          <p:blipFill>
            <a:blip r:embed="rId13"/>
            <a:stretch>
              <a:fillRect/>
            </a:stretch>
          </p:blipFill>
          <p:spPr>
            <a:xfrm>
              <a:off x="899616" y="5115390"/>
              <a:ext cx="432000" cy="317999"/>
            </a:xfrm>
            <a:prstGeom prst="rect">
              <a:avLst/>
            </a:prstGeom>
          </p:spPr>
        </p:pic>
        <p:pic>
          <p:nvPicPr>
            <p:cNvPr id="21" name="Picture 20"/>
            <p:cNvPicPr>
              <a:picLocks noChangeAspect="1"/>
            </p:cNvPicPr>
            <p:nvPr/>
          </p:nvPicPr>
          <p:blipFill>
            <a:blip r:embed="rId14" cstate="print"/>
            <a:stretch>
              <a:fillRect/>
            </a:stretch>
          </p:blipFill>
          <p:spPr>
            <a:xfrm>
              <a:off x="903018" y="2728304"/>
              <a:ext cx="425196" cy="380160"/>
            </a:xfrm>
            <a:prstGeom prst="rect">
              <a:avLst/>
            </a:prstGeom>
          </p:spPr>
        </p:pic>
        <p:pic>
          <p:nvPicPr>
            <p:cNvPr id="22" name="Picture 21"/>
            <p:cNvPicPr>
              <a:picLocks noChangeAspect="1"/>
            </p:cNvPicPr>
            <p:nvPr/>
          </p:nvPicPr>
          <p:blipFill>
            <a:blip r:embed="rId15"/>
            <a:stretch>
              <a:fillRect/>
            </a:stretch>
          </p:blipFill>
          <p:spPr>
            <a:xfrm>
              <a:off x="951665" y="4611135"/>
              <a:ext cx="327900" cy="368888"/>
            </a:xfrm>
            <a:prstGeom prst="rect">
              <a:avLst/>
            </a:prstGeom>
          </p:spPr>
        </p:pic>
        <p:cxnSp>
          <p:nvCxnSpPr>
            <p:cNvPr id="23" name="Straight Arrow Connector 22"/>
            <p:cNvCxnSpPr/>
            <p:nvPr/>
          </p:nvCxnSpPr>
          <p:spPr>
            <a:xfrm>
              <a:off x="1352400" y="1052736"/>
              <a:ext cx="324000" cy="0"/>
            </a:xfrm>
            <a:prstGeom prst="straightConnector1">
              <a:avLst/>
            </a:prstGeom>
            <a:noFill/>
            <a:ln w="12700" cap="flat" cmpd="sng" algn="ctr">
              <a:solidFill>
                <a:srgbClr val="000000"/>
              </a:solidFill>
              <a:prstDash val="solid"/>
              <a:tailEnd type="triangle" w="sm" len="med"/>
            </a:ln>
            <a:effectLst/>
          </p:spPr>
        </p:cxnSp>
        <p:pic>
          <p:nvPicPr>
            <p:cNvPr id="24" name="Picture 23"/>
            <p:cNvPicPr>
              <a:picLocks/>
            </p:cNvPicPr>
            <p:nvPr/>
          </p:nvPicPr>
          <p:blipFill>
            <a:blip r:embed="rId16"/>
            <a:stretch>
              <a:fillRect/>
            </a:stretch>
          </p:blipFill>
          <p:spPr>
            <a:xfrm>
              <a:off x="1691681" y="838200"/>
              <a:ext cx="182880" cy="5212080"/>
            </a:xfrm>
            <a:prstGeom prst="rect">
              <a:avLst/>
            </a:prstGeom>
          </p:spPr>
        </p:pic>
        <p:pic>
          <p:nvPicPr>
            <p:cNvPr id="25" name="Picture 24"/>
            <p:cNvPicPr>
              <a:picLocks/>
            </p:cNvPicPr>
            <p:nvPr/>
          </p:nvPicPr>
          <p:blipFill>
            <a:blip r:embed="rId17"/>
            <a:stretch>
              <a:fillRect/>
            </a:stretch>
          </p:blipFill>
          <p:spPr>
            <a:xfrm>
              <a:off x="381000" y="15240"/>
              <a:ext cx="182880" cy="6035040"/>
            </a:xfrm>
            <a:prstGeom prst="rect">
              <a:avLst/>
            </a:prstGeom>
          </p:spPr>
        </p:pic>
        <p:cxnSp>
          <p:nvCxnSpPr>
            <p:cNvPr id="26" name="Straight Arrow Connector 25"/>
            <p:cNvCxnSpPr/>
            <p:nvPr/>
          </p:nvCxnSpPr>
          <p:spPr>
            <a:xfrm>
              <a:off x="1352400" y="1484784"/>
              <a:ext cx="324000" cy="0"/>
            </a:xfrm>
            <a:prstGeom prst="straightConnector1">
              <a:avLst/>
            </a:prstGeom>
            <a:noFill/>
            <a:ln w="12700" cap="flat" cmpd="sng" algn="ctr">
              <a:solidFill>
                <a:srgbClr val="000000"/>
              </a:solidFill>
              <a:prstDash val="solid"/>
              <a:tailEnd type="triangle" w="sm" len="med"/>
            </a:ln>
            <a:effectLst/>
          </p:spPr>
        </p:cxnSp>
        <p:cxnSp>
          <p:nvCxnSpPr>
            <p:cNvPr id="27" name="Straight Arrow Connector 26"/>
            <p:cNvCxnSpPr/>
            <p:nvPr/>
          </p:nvCxnSpPr>
          <p:spPr>
            <a:xfrm>
              <a:off x="1388400" y="1916832"/>
              <a:ext cx="288000" cy="0"/>
            </a:xfrm>
            <a:prstGeom prst="straightConnector1">
              <a:avLst/>
            </a:prstGeom>
            <a:noFill/>
            <a:ln w="12700" cap="flat" cmpd="sng" algn="ctr">
              <a:solidFill>
                <a:srgbClr val="000000"/>
              </a:solidFill>
              <a:prstDash val="solid"/>
              <a:tailEnd type="triangle" w="sm" len="med"/>
            </a:ln>
            <a:effectLst/>
          </p:spPr>
        </p:cxnSp>
        <p:cxnSp>
          <p:nvCxnSpPr>
            <p:cNvPr id="28" name="Straight Arrow Connector 27"/>
            <p:cNvCxnSpPr/>
            <p:nvPr/>
          </p:nvCxnSpPr>
          <p:spPr>
            <a:xfrm>
              <a:off x="1388400" y="2420888"/>
              <a:ext cx="288000" cy="0"/>
            </a:xfrm>
            <a:prstGeom prst="straightConnector1">
              <a:avLst/>
            </a:prstGeom>
            <a:noFill/>
            <a:ln w="12700" cap="flat" cmpd="sng" algn="ctr">
              <a:solidFill>
                <a:srgbClr val="000000"/>
              </a:solidFill>
              <a:prstDash val="solid"/>
              <a:tailEnd type="triangle" w="sm" len="med"/>
            </a:ln>
            <a:effectLst/>
          </p:spPr>
        </p:cxnSp>
        <p:cxnSp>
          <p:nvCxnSpPr>
            <p:cNvPr id="29" name="Straight Arrow Connector 28"/>
            <p:cNvCxnSpPr/>
            <p:nvPr/>
          </p:nvCxnSpPr>
          <p:spPr>
            <a:xfrm>
              <a:off x="1388400" y="2924944"/>
              <a:ext cx="288000" cy="0"/>
            </a:xfrm>
            <a:prstGeom prst="straightConnector1">
              <a:avLst/>
            </a:prstGeom>
            <a:noFill/>
            <a:ln w="12700" cap="flat" cmpd="sng" algn="ctr">
              <a:solidFill>
                <a:srgbClr val="000000"/>
              </a:solidFill>
              <a:prstDash val="solid"/>
              <a:tailEnd type="triangle" w="sm" len="med"/>
            </a:ln>
            <a:effectLst/>
          </p:spPr>
        </p:cxnSp>
        <p:cxnSp>
          <p:nvCxnSpPr>
            <p:cNvPr id="30" name="Straight Arrow Connector 29"/>
            <p:cNvCxnSpPr/>
            <p:nvPr/>
          </p:nvCxnSpPr>
          <p:spPr>
            <a:xfrm>
              <a:off x="1402080" y="3429000"/>
              <a:ext cx="274320" cy="0"/>
            </a:xfrm>
            <a:prstGeom prst="straightConnector1">
              <a:avLst/>
            </a:prstGeom>
            <a:noFill/>
            <a:ln w="12700" cap="flat" cmpd="sng" algn="ctr">
              <a:solidFill>
                <a:srgbClr val="000000"/>
              </a:solidFill>
              <a:prstDash val="solid"/>
              <a:tailEnd type="triangle" w="sm" len="med"/>
            </a:ln>
            <a:effectLst/>
          </p:spPr>
        </p:cxnSp>
        <p:cxnSp>
          <p:nvCxnSpPr>
            <p:cNvPr id="31" name="Straight Arrow Connector 30"/>
            <p:cNvCxnSpPr/>
            <p:nvPr/>
          </p:nvCxnSpPr>
          <p:spPr>
            <a:xfrm>
              <a:off x="1424400" y="3861048"/>
              <a:ext cx="252000" cy="0"/>
            </a:xfrm>
            <a:prstGeom prst="straightConnector1">
              <a:avLst/>
            </a:prstGeom>
            <a:noFill/>
            <a:ln w="12700" cap="flat" cmpd="sng" algn="ctr">
              <a:solidFill>
                <a:srgbClr val="000000"/>
              </a:solidFill>
              <a:prstDash val="solid"/>
              <a:tailEnd type="triangle" w="sm" len="med"/>
            </a:ln>
            <a:effectLst/>
          </p:spPr>
        </p:cxnSp>
        <p:sp>
          <p:nvSpPr>
            <p:cNvPr id="32" name="TextBox 31"/>
            <p:cNvSpPr txBox="1"/>
            <p:nvPr/>
          </p:nvSpPr>
          <p:spPr>
            <a:xfrm>
              <a:off x="539552" y="404661"/>
              <a:ext cx="1224134" cy="521991"/>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GI tract – portal vein</a:t>
              </a:r>
              <a:endParaRPr lang="el-GR" sz="100" b="1" kern="0" dirty="0">
                <a:solidFill>
                  <a:srgbClr val="FFFFFF"/>
                </a:solidFill>
                <a:latin typeface="Arial" panose="020B0604020202020204" pitchFamily="34" charset="0"/>
                <a:cs typeface="Arial" panose="020B0604020202020204" pitchFamily="34" charset="0"/>
              </a:endParaRPr>
            </a:p>
          </p:txBody>
        </p:sp>
        <p:sp>
          <p:nvSpPr>
            <p:cNvPr id="33" name="TextBox 32"/>
            <p:cNvSpPr txBox="1"/>
            <p:nvPr/>
          </p:nvSpPr>
          <p:spPr>
            <a:xfrm>
              <a:off x="845601" y="1053314"/>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Liver</a:t>
              </a:r>
              <a:endParaRPr lang="el-GR" sz="100" b="1" kern="0" dirty="0">
                <a:solidFill>
                  <a:srgbClr val="FFFFFF"/>
                </a:solidFill>
                <a:latin typeface="Arial" panose="020B0604020202020204" pitchFamily="34" charset="0"/>
                <a:cs typeface="Arial" panose="020B0604020202020204" pitchFamily="34" charset="0"/>
              </a:endParaRPr>
            </a:p>
          </p:txBody>
        </p:sp>
        <p:sp>
          <p:nvSpPr>
            <p:cNvPr id="34" name="TextBox 33"/>
            <p:cNvSpPr txBox="1"/>
            <p:nvPr/>
          </p:nvSpPr>
          <p:spPr>
            <a:xfrm>
              <a:off x="845601" y="1556789"/>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Heart</a:t>
              </a:r>
              <a:endParaRPr lang="el-GR" sz="100" b="1" kern="0" dirty="0">
                <a:solidFill>
                  <a:srgbClr val="FFFFFF"/>
                </a:solidFill>
                <a:latin typeface="Arial" panose="020B0604020202020204" pitchFamily="34" charset="0"/>
                <a:cs typeface="Arial" panose="020B0604020202020204" pitchFamily="34" charset="0"/>
              </a:endParaRPr>
            </a:p>
          </p:txBody>
        </p:sp>
        <p:sp>
          <p:nvSpPr>
            <p:cNvPr id="35" name="TextBox 34"/>
            <p:cNvSpPr txBox="1"/>
            <p:nvPr/>
          </p:nvSpPr>
          <p:spPr>
            <a:xfrm>
              <a:off x="845601" y="1988843"/>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Brain</a:t>
              </a:r>
              <a:endParaRPr lang="el-GR" sz="100" b="1" kern="0" dirty="0">
                <a:solidFill>
                  <a:srgbClr val="FFFFFF"/>
                </a:solidFill>
                <a:latin typeface="Arial" panose="020B0604020202020204" pitchFamily="34" charset="0"/>
                <a:cs typeface="Arial" panose="020B0604020202020204" pitchFamily="34" charset="0"/>
              </a:endParaRPr>
            </a:p>
          </p:txBody>
        </p:sp>
        <p:sp>
          <p:nvSpPr>
            <p:cNvPr id="36" name="TextBox 35"/>
            <p:cNvSpPr txBox="1"/>
            <p:nvPr/>
          </p:nvSpPr>
          <p:spPr>
            <a:xfrm>
              <a:off x="845601" y="2565484"/>
              <a:ext cx="540031" cy="96941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Muscles</a:t>
              </a:r>
              <a:endParaRPr lang="el-GR" sz="100" b="1" kern="0" dirty="0">
                <a:solidFill>
                  <a:srgbClr val="FFFFFF"/>
                </a:solidFill>
                <a:latin typeface="Arial" panose="020B0604020202020204" pitchFamily="34" charset="0"/>
                <a:cs typeface="Arial" panose="020B0604020202020204" pitchFamily="34" charset="0"/>
              </a:endParaRPr>
            </a:p>
          </p:txBody>
        </p:sp>
        <p:sp>
          <p:nvSpPr>
            <p:cNvPr id="37" name="TextBox 36"/>
            <p:cNvSpPr txBox="1"/>
            <p:nvPr/>
          </p:nvSpPr>
          <p:spPr>
            <a:xfrm>
              <a:off x="845601" y="3069540"/>
              <a:ext cx="540031" cy="745698"/>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Skin</a:t>
              </a:r>
              <a:endParaRPr lang="el-GR" sz="100" b="1" kern="0" dirty="0">
                <a:solidFill>
                  <a:srgbClr val="FFFFFF"/>
                </a:solidFill>
                <a:latin typeface="Arial" panose="020B0604020202020204" pitchFamily="34" charset="0"/>
                <a:cs typeface="Arial" panose="020B0604020202020204" pitchFamily="34" charset="0"/>
              </a:endParaRPr>
            </a:p>
          </p:txBody>
        </p:sp>
        <p:sp>
          <p:nvSpPr>
            <p:cNvPr id="38" name="TextBox 37"/>
            <p:cNvSpPr txBox="1"/>
            <p:nvPr/>
          </p:nvSpPr>
          <p:spPr>
            <a:xfrm>
              <a:off x="845601" y="3501589"/>
              <a:ext cx="540031" cy="96941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Kidneys</a:t>
              </a:r>
              <a:endParaRPr lang="el-GR" sz="100" b="1" kern="0" dirty="0">
                <a:solidFill>
                  <a:srgbClr val="FFFFFF"/>
                </a:solidFill>
                <a:latin typeface="Arial" panose="020B0604020202020204" pitchFamily="34" charset="0"/>
                <a:cs typeface="Arial" panose="020B0604020202020204" pitchFamily="34" charset="0"/>
              </a:endParaRPr>
            </a:p>
          </p:txBody>
        </p:sp>
        <p:sp>
          <p:nvSpPr>
            <p:cNvPr id="39" name="TextBox 38"/>
            <p:cNvSpPr txBox="1"/>
            <p:nvPr/>
          </p:nvSpPr>
          <p:spPr>
            <a:xfrm>
              <a:off x="845601" y="3933638"/>
              <a:ext cx="540031" cy="96941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Adipose</a:t>
              </a:r>
              <a:endParaRPr lang="el-GR" sz="100" b="1" kern="0" dirty="0">
                <a:solidFill>
                  <a:srgbClr val="FFFFFF"/>
                </a:solidFill>
                <a:latin typeface="Arial" panose="020B0604020202020204" pitchFamily="34" charset="0"/>
                <a:cs typeface="Arial" panose="020B0604020202020204" pitchFamily="34" charset="0"/>
              </a:endParaRPr>
            </a:p>
          </p:txBody>
        </p:sp>
        <p:sp>
          <p:nvSpPr>
            <p:cNvPr id="40" name="TextBox 39"/>
            <p:cNvSpPr txBox="1"/>
            <p:nvPr/>
          </p:nvSpPr>
          <p:spPr>
            <a:xfrm>
              <a:off x="845601" y="4437690"/>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Bones</a:t>
              </a:r>
              <a:endParaRPr lang="el-GR" sz="100" b="1" kern="0" dirty="0">
                <a:solidFill>
                  <a:srgbClr val="FFFFFF"/>
                </a:solidFill>
                <a:latin typeface="Arial" panose="020B0604020202020204" pitchFamily="34" charset="0"/>
                <a:cs typeface="Arial" panose="020B0604020202020204" pitchFamily="34" charset="0"/>
              </a:endParaRPr>
            </a:p>
          </p:txBody>
        </p:sp>
        <p:sp>
          <p:nvSpPr>
            <p:cNvPr id="41" name="TextBox 40"/>
            <p:cNvSpPr txBox="1"/>
            <p:nvPr/>
          </p:nvSpPr>
          <p:spPr>
            <a:xfrm>
              <a:off x="845601" y="4941751"/>
              <a:ext cx="540031" cy="89483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Breast</a:t>
              </a:r>
              <a:endParaRPr lang="el-GR" sz="100" b="1" kern="0" dirty="0">
                <a:solidFill>
                  <a:srgbClr val="FFFFFF"/>
                </a:solidFill>
                <a:latin typeface="Arial" panose="020B0604020202020204" pitchFamily="34" charset="0"/>
                <a:cs typeface="Arial" panose="020B0604020202020204" pitchFamily="34" charset="0"/>
              </a:endParaRPr>
            </a:p>
          </p:txBody>
        </p:sp>
        <p:sp>
          <p:nvSpPr>
            <p:cNvPr id="42" name="TextBox 41"/>
            <p:cNvSpPr txBox="1"/>
            <p:nvPr/>
          </p:nvSpPr>
          <p:spPr>
            <a:xfrm>
              <a:off x="701584" y="5373796"/>
              <a:ext cx="918089" cy="521991"/>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Uterus - gonads</a:t>
              </a:r>
              <a:endParaRPr lang="el-GR" sz="100" b="1" kern="0" dirty="0">
                <a:solidFill>
                  <a:srgbClr val="FFFFFF"/>
                </a:solidFill>
                <a:latin typeface="Arial" panose="020B0604020202020204" pitchFamily="34" charset="0"/>
                <a:cs typeface="Arial" panose="020B0604020202020204" pitchFamily="34" charset="0"/>
              </a:endParaRPr>
            </a:p>
          </p:txBody>
        </p:sp>
        <p:sp>
          <p:nvSpPr>
            <p:cNvPr id="43" name="TextBox 42"/>
            <p:cNvSpPr txBox="1"/>
            <p:nvPr/>
          </p:nvSpPr>
          <p:spPr>
            <a:xfrm>
              <a:off x="845601" y="5451918"/>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Lungs</a:t>
              </a:r>
              <a:endParaRPr lang="el-GR" sz="100" b="1" kern="0" dirty="0">
                <a:solidFill>
                  <a:srgbClr val="FFFFFF"/>
                </a:solidFill>
                <a:latin typeface="Arial" panose="020B0604020202020204" pitchFamily="34" charset="0"/>
                <a:cs typeface="Arial" panose="020B0604020202020204" pitchFamily="34" charset="0"/>
              </a:endParaRPr>
            </a:p>
          </p:txBody>
        </p:sp>
        <p:cxnSp>
          <p:nvCxnSpPr>
            <p:cNvPr id="44" name="Straight Arrow Connector 43"/>
            <p:cNvCxnSpPr/>
            <p:nvPr/>
          </p:nvCxnSpPr>
          <p:spPr>
            <a:xfrm>
              <a:off x="1280400" y="4293096"/>
              <a:ext cx="396000" cy="0"/>
            </a:xfrm>
            <a:prstGeom prst="straightConnector1">
              <a:avLst/>
            </a:prstGeom>
            <a:noFill/>
            <a:ln w="12700" cap="flat" cmpd="sng" algn="ctr">
              <a:solidFill>
                <a:srgbClr val="000000"/>
              </a:solidFill>
              <a:prstDash val="solid"/>
              <a:tailEnd type="triangle" w="sm" len="med"/>
            </a:ln>
            <a:effectLst/>
          </p:spPr>
        </p:cxnSp>
        <p:cxnSp>
          <p:nvCxnSpPr>
            <p:cNvPr id="45" name="Straight Arrow Connector 44"/>
            <p:cNvCxnSpPr/>
            <p:nvPr/>
          </p:nvCxnSpPr>
          <p:spPr>
            <a:xfrm>
              <a:off x="1352400" y="4797152"/>
              <a:ext cx="324000" cy="0"/>
            </a:xfrm>
            <a:prstGeom prst="straightConnector1">
              <a:avLst/>
            </a:prstGeom>
            <a:noFill/>
            <a:ln w="12700" cap="flat" cmpd="sng" algn="ctr">
              <a:solidFill>
                <a:srgbClr val="000000"/>
              </a:solidFill>
              <a:prstDash val="solid"/>
              <a:tailEnd type="triangle" w="sm" len="med"/>
            </a:ln>
            <a:effectLst/>
          </p:spPr>
        </p:cxnSp>
        <p:cxnSp>
          <p:nvCxnSpPr>
            <p:cNvPr id="46" name="Straight Arrow Connector 45"/>
            <p:cNvCxnSpPr/>
            <p:nvPr/>
          </p:nvCxnSpPr>
          <p:spPr>
            <a:xfrm>
              <a:off x="1402080" y="5229200"/>
              <a:ext cx="274320" cy="0"/>
            </a:xfrm>
            <a:prstGeom prst="straightConnector1">
              <a:avLst/>
            </a:prstGeom>
            <a:noFill/>
            <a:ln w="12700" cap="flat" cmpd="sng" algn="ctr">
              <a:solidFill>
                <a:srgbClr val="000000"/>
              </a:solidFill>
              <a:prstDash val="solid"/>
              <a:tailEnd type="triangle" w="sm" len="med"/>
            </a:ln>
            <a:effectLst/>
          </p:spPr>
        </p:cxnSp>
        <p:cxnSp>
          <p:nvCxnSpPr>
            <p:cNvPr id="47" name="Straight Arrow Connector 46"/>
            <p:cNvCxnSpPr/>
            <p:nvPr/>
          </p:nvCxnSpPr>
          <p:spPr>
            <a:xfrm flipH="1">
              <a:off x="1388400" y="5877272"/>
              <a:ext cx="288000" cy="0"/>
            </a:xfrm>
            <a:prstGeom prst="straightConnector1">
              <a:avLst/>
            </a:prstGeom>
            <a:noFill/>
            <a:ln w="12700" cap="flat" cmpd="sng" algn="ctr">
              <a:solidFill>
                <a:srgbClr val="000000"/>
              </a:solidFill>
              <a:prstDash val="solid"/>
              <a:tailEnd type="triangle" w="sm" len="med"/>
            </a:ln>
            <a:effectLst/>
          </p:spPr>
        </p:cxnSp>
        <p:cxnSp>
          <p:nvCxnSpPr>
            <p:cNvPr id="48" name="Straight Arrow Connector 47"/>
            <p:cNvCxnSpPr/>
            <p:nvPr/>
          </p:nvCxnSpPr>
          <p:spPr>
            <a:xfrm>
              <a:off x="611552" y="1052736"/>
              <a:ext cx="288000" cy="0"/>
            </a:xfrm>
            <a:prstGeom prst="straightConnector1">
              <a:avLst/>
            </a:prstGeom>
            <a:noFill/>
            <a:ln w="12700" cap="flat" cmpd="sng" algn="ctr">
              <a:solidFill>
                <a:srgbClr val="FF0000"/>
              </a:solidFill>
              <a:prstDash val="solid"/>
              <a:tailEnd type="triangle" w="sm" len="med"/>
            </a:ln>
            <a:effectLst/>
          </p:spPr>
        </p:cxnSp>
        <p:cxnSp>
          <p:nvCxnSpPr>
            <p:cNvPr id="49" name="Straight Arrow Connector 48"/>
            <p:cNvCxnSpPr/>
            <p:nvPr/>
          </p:nvCxnSpPr>
          <p:spPr>
            <a:xfrm>
              <a:off x="611552" y="1484784"/>
              <a:ext cx="288000" cy="0"/>
            </a:xfrm>
            <a:prstGeom prst="straightConnector1">
              <a:avLst/>
            </a:prstGeom>
            <a:noFill/>
            <a:ln w="12700" cap="flat" cmpd="sng" algn="ctr">
              <a:solidFill>
                <a:srgbClr val="FF0000"/>
              </a:solidFill>
              <a:prstDash val="solid"/>
              <a:tailEnd type="triangle" w="sm" len="med"/>
            </a:ln>
            <a:effectLst/>
          </p:spPr>
        </p:cxnSp>
        <p:cxnSp>
          <p:nvCxnSpPr>
            <p:cNvPr id="50" name="Straight Arrow Connector 49"/>
            <p:cNvCxnSpPr/>
            <p:nvPr/>
          </p:nvCxnSpPr>
          <p:spPr>
            <a:xfrm>
              <a:off x="611552" y="1916832"/>
              <a:ext cx="252000" cy="0"/>
            </a:xfrm>
            <a:prstGeom prst="straightConnector1">
              <a:avLst/>
            </a:prstGeom>
            <a:noFill/>
            <a:ln w="12700" cap="flat" cmpd="sng" algn="ctr">
              <a:solidFill>
                <a:srgbClr val="FF0000"/>
              </a:solidFill>
              <a:prstDash val="solid"/>
              <a:tailEnd type="triangle" w="sm" len="med"/>
            </a:ln>
            <a:effectLst/>
          </p:spPr>
        </p:cxnSp>
        <p:cxnSp>
          <p:nvCxnSpPr>
            <p:cNvPr id="51" name="Straight Arrow Connector 50"/>
            <p:cNvCxnSpPr/>
            <p:nvPr/>
          </p:nvCxnSpPr>
          <p:spPr>
            <a:xfrm>
              <a:off x="611552" y="2420888"/>
              <a:ext cx="288000" cy="0"/>
            </a:xfrm>
            <a:prstGeom prst="straightConnector1">
              <a:avLst/>
            </a:prstGeom>
            <a:noFill/>
            <a:ln w="12700" cap="flat" cmpd="sng" algn="ctr">
              <a:solidFill>
                <a:srgbClr val="FF0000"/>
              </a:solidFill>
              <a:prstDash val="solid"/>
              <a:tailEnd type="triangle" w="sm" len="med"/>
            </a:ln>
            <a:effectLst/>
          </p:spPr>
        </p:cxnSp>
        <p:cxnSp>
          <p:nvCxnSpPr>
            <p:cNvPr id="52" name="Straight Arrow Connector 51"/>
            <p:cNvCxnSpPr/>
            <p:nvPr/>
          </p:nvCxnSpPr>
          <p:spPr>
            <a:xfrm>
              <a:off x="611552" y="2924944"/>
              <a:ext cx="288000" cy="0"/>
            </a:xfrm>
            <a:prstGeom prst="straightConnector1">
              <a:avLst/>
            </a:prstGeom>
            <a:noFill/>
            <a:ln w="12700" cap="flat" cmpd="sng" algn="ctr">
              <a:solidFill>
                <a:srgbClr val="FF0000"/>
              </a:solidFill>
              <a:prstDash val="solid"/>
              <a:tailEnd type="triangle" w="sm" len="med"/>
            </a:ln>
            <a:effectLst/>
          </p:spPr>
        </p:cxnSp>
        <p:cxnSp>
          <p:nvCxnSpPr>
            <p:cNvPr id="53" name="Straight Arrow Connector 52"/>
            <p:cNvCxnSpPr/>
            <p:nvPr/>
          </p:nvCxnSpPr>
          <p:spPr>
            <a:xfrm>
              <a:off x="611552" y="3429000"/>
              <a:ext cx="288000" cy="0"/>
            </a:xfrm>
            <a:prstGeom prst="straightConnector1">
              <a:avLst/>
            </a:prstGeom>
            <a:noFill/>
            <a:ln w="12700" cap="flat" cmpd="sng" algn="ctr">
              <a:solidFill>
                <a:srgbClr val="FF0000"/>
              </a:solidFill>
              <a:prstDash val="solid"/>
              <a:tailEnd type="triangle" w="sm" len="med"/>
            </a:ln>
            <a:effectLst/>
          </p:spPr>
        </p:cxnSp>
        <p:cxnSp>
          <p:nvCxnSpPr>
            <p:cNvPr id="54" name="Straight Arrow Connector 53"/>
            <p:cNvCxnSpPr/>
            <p:nvPr/>
          </p:nvCxnSpPr>
          <p:spPr>
            <a:xfrm>
              <a:off x="611552" y="3861048"/>
              <a:ext cx="252000" cy="0"/>
            </a:xfrm>
            <a:prstGeom prst="straightConnector1">
              <a:avLst/>
            </a:prstGeom>
            <a:noFill/>
            <a:ln w="12700" cap="flat" cmpd="sng" algn="ctr">
              <a:solidFill>
                <a:srgbClr val="FF0000"/>
              </a:solidFill>
              <a:prstDash val="solid"/>
              <a:tailEnd type="triangle" w="sm" len="med"/>
            </a:ln>
            <a:effectLst/>
          </p:spPr>
        </p:cxnSp>
        <p:cxnSp>
          <p:nvCxnSpPr>
            <p:cNvPr id="55" name="Straight Arrow Connector 54"/>
            <p:cNvCxnSpPr/>
            <p:nvPr/>
          </p:nvCxnSpPr>
          <p:spPr>
            <a:xfrm>
              <a:off x="611552" y="4293096"/>
              <a:ext cx="360000" cy="0"/>
            </a:xfrm>
            <a:prstGeom prst="straightConnector1">
              <a:avLst/>
            </a:prstGeom>
            <a:noFill/>
            <a:ln w="12700" cap="flat" cmpd="sng" algn="ctr">
              <a:solidFill>
                <a:srgbClr val="FF0000"/>
              </a:solidFill>
              <a:prstDash val="solid"/>
              <a:tailEnd type="triangle" w="sm" len="med"/>
            </a:ln>
            <a:effectLst/>
          </p:spPr>
        </p:cxnSp>
        <p:cxnSp>
          <p:nvCxnSpPr>
            <p:cNvPr id="56" name="Straight Arrow Connector 55"/>
            <p:cNvCxnSpPr/>
            <p:nvPr/>
          </p:nvCxnSpPr>
          <p:spPr>
            <a:xfrm>
              <a:off x="611552" y="4797152"/>
              <a:ext cx="324000" cy="0"/>
            </a:xfrm>
            <a:prstGeom prst="straightConnector1">
              <a:avLst/>
            </a:prstGeom>
            <a:noFill/>
            <a:ln w="12700" cap="flat" cmpd="sng" algn="ctr">
              <a:solidFill>
                <a:srgbClr val="FF0000"/>
              </a:solidFill>
              <a:prstDash val="solid"/>
              <a:tailEnd type="triangle" w="sm" len="med"/>
            </a:ln>
            <a:effectLst/>
          </p:spPr>
        </p:cxnSp>
        <p:cxnSp>
          <p:nvCxnSpPr>
            <p:cNvPr id="57" name="Straight Arrow Connector 56"/>
            <p:cNvCxnSpPr/>
            <p:nvPr/>
          </p:nvCxnSpPr>
          <p:spPr>
            <a:xfrm>
              <a:off x="611552" y="5229200"/>
              <a:ext cx="274320" cy="0"/>
            </a:xfrm>
            <a:prstGeom prst="straightConnector1">
              <a:avLst/>
            </a:prstGeom>
            <a:noFill/>
            <a:ln w="12700" cap="flat" cmpd="sng" algn="ctr">
              <a:solidFill>
                <a:srgbClr val="FF0000"/>
              </a:solidFill>
              <a:prstDash val="solid"/>
              <a:tailEnd type="triangle" w="sm" len="med"/>
            </a:ln>
            <a:effectLst/>
          </p:spPr>
        </p:cxnSp>
        <p:cxnSp>
          <p:nvCxnSpPr>
            <p:cNvPr id="58" name="Straight Arrow Connector 57"/>
            <p:cNvCxnSpPr/>
            <p:nvPr/>
          </p:nvCxnSpPr>
          <p:spPr>
            <a:xfrm flipH="1">
              <a:off x="611552" y="5877272"/>
              <a:ext cx="288000" cy="0"/>
            </a:xfrm>
            <a:prstGeom prst="straightConnector1">
              <a:avLst/>
            </a:prstGeom>
            <a:noFill/>
            <a:ln w="12700" cap="flat" cmpd="sng" algn="ctr">
              <a:solidFill>
                <a:srgbClr val="FF0000"/>
              </a:solidFill>
              <a:prstDash val="solid"/>
              <a:tailEnd type="triangle" w="sm" len="med"/>
            </a:ln>
            <a:effectLst/>
          </p:spPr>
        </p:cxnSp>
        <p:cxnSp>
          <p:nvCxnSpPr>
            <p:cNvPr id="59" name="Straight Arrow Connector 58"/>
            <p:cNvCxnSpPr/>
            <p:nvPr/>
          </p:nvCxnSpPr>
          <p:spPr>
            <a:xfrm>
              <a:off x="611560" y="260648"/>
              <a:ext cx="288000" cy="0"/>
            </a:xfrm>
            <a:prstGeom prst="straightConnector1">
              <a:avLst/>
            </a:prstGeom>
            <a:noFill/>
            <a:ln w="12700" cap="flat" cmpd="sng" algn="ctr">
              <a:solidFill>
                <a:srgbClr val="FF0000"/>
              </a:solidFill>
              <a:prstDash val="solid"/>
              <a:tailEnd type="triangle" w="sm" len="med"/>
            </a:ln>
            <a:effectLst/>
          </p:spPr>
        </p:cxnSp>
        <p:pic>
          <p:nvPicPr>
            <p:cNvPr id="60" name="Picture 59"/>
            <p:cNvPicPr>
              <a:picLocks noChangeAspect="1"/>
            </p:cNvPicPr>
            <p:nvPr/>
          </p:nvPicPr>
          <p:blipFill>
            <a:blip r:embed="rId4" cstate="print"/>
            <a:stretch>
              <a:fillRect/>
            </a:stretch>
          </p:blipFill>
          <p:spPr>
            <a:xfrm>
              <a:off x="3158806" y="4091960"/>
              <a:ext cx="120784" cy="412279"/>
            </a:xfrm>
            <a:prstGeom prst="rect">
              <a:avLst/>
            </a:prstGeom>
          </p:spPr>
        </p:pic>
        <p:pic>
          <p:nvPicPr>
            <p:cNvPr id="61" name="Picture 60"/>
            <p:cNvPicPr>
              <a:picLocks noChangeAspect="1"/>
            </p:cNvPicPr>
            <p:nvPr/>
          </p:nvPicPr>
          <p:blipFill>
            <a:blip r:embed="rId18"/>
            <a:stretch>
              <a:fillRect/>
            </a:stretch>
          </p:blipFill>
          <p:spPr>
            <a:xfrm>
              <a:off x="3007730" y="1759388"/>
              <a:ext cx="422936" cy="323076"/>
            </a:xfrm>
            <a:prstGeom prst="rect">
              <a:avLst/>
            </a:prstGeom>
          </p:spPr>
        </p:pic>
        <p:pic>
          <p:nvPicPr>
            <p:cNvPr id="62" name="Picture 61"/>
            <p:cNvPicPr>
              <a:picLocks noChangeAspect="1"/>
            </p:cNvPicPr>
            <p:nvPr/>
          </p:nvPicPr>
          <p:blipFill>
            <a:blip r:embed="rId6" cstate="print"/>
            <a:stretch>
              <a:fillRect/>
            </a:stretch>
          </p:blipFill>
          <p:spPr>
            <a:xfrm>
              <a:off x="3003198" y="3702824"/>
              <a:ext cx="431999" cy="282240"/>
            </a:xfrm>
            <a:prstGeom prst="rect">
              <a:avLst/>
            </a:prstGeom>
          </p:spPr>
        </p:pic>
        <p:pic>
          <p:nvPicPr>
            <p:cNvPr id="63" name="Picture 62"/>
            <p:cNvPicPr>
              <a:picLocks noChangeAspect="1"/>
            </p:cNvPicPr>
            <p:nvPr/>
          </p:nvPicPr>
          <p:blipFill>
            <a:blip r:embed="rId19"/>
            <a:stretch>
              <a:fillRect/>
            </a:stretch>
          </p:blipFill>
          <p:spPr>
            <a:xfrm>
              <a:off x="3023560" y="21052"/>
              <a:ext cx="391275" cy="527628"/>
            </a:xfrm>
            <a:prstGeom prst="rect">
              <a:avLst/>
            </a:prstGeom>
          </p:spPr>
        </p:pic>
        <p:pic>
          <p:nvPicPr>
            <p:cNvPr id="64" name="Picture 63"/>
            <p:cNvPicPr>
              <a:picLocks noChangeAspect="1"/>
            </p:cNvPicPr>
            <p:nvPr/>
          </p:nvPicPr>
          <p:blipFill>
            <a:blip r:embed="rId8" cstate="print"/>
            <a:stretch>
              <a:fillRect/>
            </a:stretch>
          </p:blipFill>
          <p:spPr>
            <a:xfrm>
              <a:off x="3075929" y="1216196"/>
              <a:ext cx="286537" cy="436296"/>
            </a:xfrm>
            <a:prstGeom prst="rect">
              <a:avLst/>
            </a:prstGeom>
          </p:spPr>
        </p:pic>
        <p:pic>
          <p:nvPicPr>
            <p:cNvPr id="65" name="Picture 64"/>
            <p:cNvPicPr>
              <a:picLocks noChangeAspect="1"/>
            </p:cNvPicPr>
            <p:nvPr/>
          </p:nvPicPr>
          <p:blipFill>
            <a:blip r:embed="rId9" cstate="print"/>
            <a:stretch>
              <a:fillRect/>
            </a:stretch>
          </p:blipFill>
          <p:spPr>
            <a:xfrm>
              <a:off x="3003198" y="3224131"/>
              <a:ext cx="432000" cy="363025"/>
            </a:xfrm>
            <a:prstGeom prst="rect">
              <a:avLst/>
            </a:prstGeom>
          </p:spPr>
        </p:pic>
        <p:pic>
          <p:nvPicPr>
            <p:cNvPr id="66" name="Picture 65"/>
            <p:cNvPicPr>
              <a:picLocks noChangeAspect="1"/>
            </p:cNvPicPr>
            <p:nvPr/>
          </p:nvPicPr>
          <p:blipFill>
            <a:blip r:embed="rId10" cstate="print"/>
            <a:stretch>
              <a:fillRect/>
            </a:stretch>
          </p:blipFill>
          <p:spPr>
            <a:xfrm>
              <a:off x="3003198" y="841875"/>
              <a:ext cx="432000" cy="281338"/>
            </a:xfrm>
            <a:prstGeom prst="rect">
              <a:avLst/>
            </a:prstGeom>
          </p:spPr>
        </p:pic>
        <p:pic>
          <p:nvPicPr>
            <p:cNvPr id="67" name="Picture 66"/>
            <p:cNvPicPr>
              <a:picLocks noChangeAspect="1"/>
            </p:cNvPicPr>
            <p:nvPr/>
          </p:nvPicPr>
          <p:blipFill>
            <a:blip r:embed="rId11" cstate="print"/>
            <a:stretch>
              <a:fillRect/>
            </a:stretch>
          </p:blipFill>
          <p:spPr>
            <a:xfrm>
              <a:off x="3016842" y="5590976"/>
              <a:ext cx="404712" cy="502320"/>
            </a:xfrm>
            <a:prstGeom prst="rect">
              <a:avLst/>
            </a:prstGeom>
          </p:spPr>
        </p:pic>
        <p:pic>
          <p:nvPicPr>
            <p:cNvPr id="68" name="Picture 67"/>
            <p:cNvPicPr>
              <a:picLocks noChangeAspect="1"/>
            </p:cNvPicPr>
            <p:nvPr/>
          </p:nvPicPr>
          <p:blipFill>
            <a:blip r:embed="rId12" cstate="print"/>
            <a:stretch>
              <a:fillRect/>
            </a:stretch>
          </p:blipFill>
          <p:spPr>
            <a:xfrm>
              <a:off x="3142589" y="2189360"/>
              <a:ext cx="153218" cy="432048"/>
            </a:xfrm>
            <a:prstGeom prst="rect">
              <a:avLst/>
            </a:prstGeom>
          </p:spPr>
        </p:pic>
        <p:pic>
          <p:nvPicPr>
            <p:cNvPr id="69" name="Picture 68"/>
            <p:cNvPicPr>
              <a:picLocks noChangeAspect="1"/>
            </p:cNvPicPr>
            <p:nvPr/>
          </p:nvPicPr>
          <p:blipFill>
            <a:blip r:embed="rId13"/>
            <a:stretch>
              <a:fillRect/>
            </a:stretch>
          </p:blipFill>
          <p:spPr>
            <a:xfrm>
              <a:off x="3003198" y="5115390"/>
              <a:ext cx="432000" cy="317999"/>
            </a:xfrm>
            <a:prstGeom prst="rect">
              <a:avLst/>
            </a:prstGeom>
          </p:spPr>
        </p:pic>
        <p:pic>
          <p:nvPicPr>
            <p:cNvPr id="70" name="Picture 69"/>
            <p:cNvPicPr>
              <a:picLocks noChangeAspect="1"/>
            </p:cNvPicPr>
            <p:nvPr/>
          </p:nvPicPr>
          <p:blipFill>
            <a:blip r:embed="rId14" cstate="print"/>
            <a:stretch>
              <a:fillRect/>
            </a:stretch>
          </p:blipFill>
          <p:spPr>
            <a:xfrm>
              <a:off x="3006600" y="2728304"/>
              <a:ext cx="425196" cy="380160"/>
            </a:xfrm>
            <a:prstGeom prst="rect">
              <a:avLst/>
            </a:prstGeom>
          </p:spPr>
        </p:pic>
        <p:pic>
          <p:nvPicPr>
            <p:cNvPr id="71" name="Picture 70"/>
            <p:cNvPicPr>
              <a:picLocks noChangeAspect="1"/>
            </p:cNvPicPr>
            <p:nvPr/>
          </p:nvPicPr>
          <p:blipFill>
            <a:blip r:embed="rId15"/>
            <a:stretch>
              <a:fillRect/>
            </a:stretch>
          </p:blipFill>
          <p:spPr>
            <a:xfrm>
              <a:off x="3055248" y="4611135"/>
              <a:ext cx="327900" cy="368888"/>
            </a:xfrm>
            <a:prstGeom prst="rect">
              <a:avLst/>
            </a:prstGeom>
          </p:spPr>
        </p:pic>
        <p:cxnSp>
          <p:nvCxnSpPr>
            <p:cNvPr id="72" name="Straight Arrow Connector 71"/>
            <p:cNvCxnSpPr/>
            <p:nvPr/>
          </p:nvCxnSpPr>
          <p:spPr>
            <a:xfrm>
              <a:off x="3435286" y="1052736"/>
              <a:ext cx="324000" cy="0"/>
            </a:xfrm>
            <a:prstGeom prst="straightConnector1">
              <a:avLst/>
            </a:prstGeom>
            <a:noFill/>
            <a:ln w="12700" cap="flat" cmpd="sng" algn="ctr">
              <a:solidFill>
                <a:srgbClr val="000000"/>
              </a:solidFill>
              <a:prstDash val="solid"/>
              <a:tailEnd type="triangle" w="sm" len="med"/>
            </a:ln>
            <a:effectLst/>
          </p:spPr>
        </p:cxnSp>
        <p:cxnSp>
          <p:nvCxnSpPr>
            <p:cNvPr id="73" name="Straight Arrow Connector 72"/>
            <p:cNvCxnSpPr/>
            <p:nvPr/>
          </p:nvCxnSpPr>
          <p:spPr>
            <a:xfrm>
              <a:off x="3435286" y="1484784"/>
              <a:ext cx="324000" cy="0"/>
            </a:xfrm>
            <a:prstGeom prst="straightConnector1">
              <a:avLst/>
            </a:prstGeom>
            <a:noFill/>
            <a:ln w="12700" cap="flat" cmpd="sng" algn="ctr">
              <a:solidFill>
                <a:srgbClr val="000000"/>
              </a:solidFill>
              <a:prstDash val="solid"/>
              <a:tailEnd type="triangle" w="sm" len="med"/>
            </a:ln>
            <a:effectLst/>
          </p:spPr>
        </p:cxnSp>
        <p:cxnSp>
          <p:nvCxnSpPr>
            <p:cNvPr id="74" name="Straight Arrow Connector 73"/>
            <p:cNvCxnSpPr/>
            <p:nvPr/>
          </p:nvCxnSpPr>
          <p:spPr>
            <a:xfrm>
              <a:off x="3471286" y="1916832"/>
              <a:ext cx="288000" cy="0"/>
            </a:xfrm>
            <a:prstGeom prst="straightConnector1">
              <a:avLst/>
            </a:prstGeom>
            <a:noFill/>
            <a:ln w="12700" cap="flat" cmpd="sng" algn="ctr">
              <a:solidFill>
                <a:srgbClr val="000000"/>
              </a:solidFill>
              <a:prstDash val="solid"/>
              <a:tailEnd type="triangle" w="sm" len="med"/>
            </a:ln>
            <a:effectLst/>
          </p:spPr>
        </p:cxnSp>
        <p:cxnSp>
          <p:nvCxnSpPr>
            <p:cNvPr id="75" name="Straight Arrow Connector 74"/>
            <p:cNvCxnSpPr/>
            <p:nvPr/>
          </p:nvCxnSpPr>
          <p:spPr>
            <a:xfrm>
              <a:off x="3471286" y="2420888"/>
              <a:ext cx="288000" cy="0"/>
            </a:xfrm>
            <a:prstGeom prst="straightConnector1">
              <a:avLst/>
            </a:prstGeom>
            <a:noFill/>
            <a:ln w="12700" cap="flat" cmpd="sng" algn="ctr">
              <a:solidFill>
                <a:srgbClr val="000000"/>
              </a:solidFill>
              <a:prstDash val="solid"/>
              <a:tailEnd type="triangle" w="sm" len="med"/>
            </a:ln>
            <a:effectLst/>
          </p:spPr>
        </p:cxnSp>
        <p:cxnSp>
          <p:nvCxnSpPr>
            <p:cNvPr id="76" name="Straight Arrow Connector 75"/>
            <p:cNvCxnSpPr/>
            <p:nvPr/>
          </p:nvCxnSpPr>
          <p:spPr>
            <a:xfrm>
              <a:off x="3471286" y="2924944"/>
              <a:ext cx="288000" cy="0"/>
            </a:xfrm>
            <a:prstGeom prst="straightConnector1">
              <a:avLst/>
            </a:prstGeom>
            <a:noFill/>
            <a:ln w="12700" cap="flat" cmpd="sng" algn="ctr">
              <a:solidFill>
                <a:srgbClr val="000000"/>
              </a:solidFill>
              <a:prstDash val="solid"/>
              <a:tailEnd type="triangle" w="sm" len="med"/>
            </a:ln>
            <a:effectLst/>
          </p:spPr>
        </p:cxnSp>
        <p:cxnSp>
          <p:nvCxnSpPr>
            <p:cNvPr id="77" name="Straight Arrow Connector 76"/>
            <p:cNvCxnSpPr/>
            <p:nvPr/>
          </p:nvCxnSpPr>
          <p:spPr>
            <a:xfrm>
              <a:off x="3484966" y="3429000"/>
              <a:ext cx="274320" cy="0"/>
            </a:xfrm>
            <a:prstGeom prst="straightConnector1">
              <a:avLst/>
            </a:prstGeom>
            <a:noFill/>
            <a:ln w="12700" cap="flat" cmpd="sng" algn="ctr">
              <a:solidFill>
                <a:srgbClr val="000000"/>
              </a:solidFill>
              <a:prstDash val="solid"/>
              <a:tailEnd type="triangle" w="sm" len="med"/>
            </a:ln>
            <a:effectLst/>
          </p:spPr>
        </p:cxnSp>
        <p:cxnSp>
          <p:nvCxnSpPr>
            <p:cNvPr id="78" name="Straight Arrow Connector 77"/>
            <p:cNvCxnSpPr/>
            <p:nvPr/>
          </p:nvCxnSpPr>
          <p:spPr>
            <a:xfrm>
              <a:off x="3507286" y="3861048"/>
              <a:ext cx="252000" cy="0"/>
            </a:xfrm>
            <a:prstGeom prst="straightConnector1">
              <a:avLst/>
            </a:prstGeom>
            <a:noFill/>
            <a:ln w="12700" cap="flat" cmpd="sng" algn="ctr">
              <a:solidFill>
                <a:srgbClr val="000000"/>
              </a:solidFill>
              <a:prstDash val="solid"/>
              <a:tailEnd type="triangle" w="sm" len="med"/>
            </a:ln>
            <a:effectLst/>
          </p:spPr>
        </p:cxnSp>
        <p:sp>
          <p:nvSpPr>
            <p:cNvPr id="79" name="TextBox 78"/>
            <p:cNvSpPr txBox="1"/>
            <p:nvPr/>
          </p:nvSpPr>
          <p:spPr>
            <a:xfrm>
              <a:off x="2643134" y="405243"/>
              <a:ext cx="1224134" cy="521991"/>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GI tract – portal vein</a:t>
              </a:r>
              <a:endParaRPr lang="el-GR" sz="100" b="1" kern="0" dirty="0">
                <a:solidFill>
                  <a:srgbClr val="FFFFFF"/>
                </a:solidFill>
                <a:latin typeface="Arial" panose="020B0604020202020204" pitchFamily="34" charset="0"/>
                <a:cs typeface="Arial" panose="020B0604020202020204" pitchFamily="34" charset="0"/>
              </a:endParaRPr>
            </a:p>
          </p:txBody>
        </p:sp>
        <p:sp>
          <p:nvSpPr>
            <p:cNvPr id="80" name="TextBox 79"/>
            <p:cNvSpPr txBox="1"/>
            <p:nvPr/>
          </p:nvSpPr>
          <p:spPr>
            <a:xfrm>
              <a:off x="2949183" y="1053314"/>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Liver</a:t>
              </a:r>
              <a:endParaRPr lang="el-GR" sz="100" b="1" kern="0" dirty="0">
                <a:solidFill>
                  <a:srgbClr val="FFFFFF"/>
                </a:solidFill>
                <a:latin typeface="Arial" panose="020B0604020202020204" pitchFamily="34" charset="0"/>
                <a:cs typeface="Arial" panose="020B0604020202020204" pitchFamily="34" charset="0"/>
              </a:endParaRPr>
            </a:p>
          </p:txBody>
        </p:sp>
        <p:sp>
          <p:nvSpPr>
            <p:cNvPr id="81" name="TextBox 80"/>
            <p:cNvSpPr txBox="1"/>
            <p:nvPr/>
          </p:nvSpPr>
          <p:spPr>
            <a:xfrm>
              <a:off x="2949183" y="1556789"/>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Heart</a:t>
              </a:r>
              <a:endParaRPr lang="el-GR" sz="100" b="1" kern="0" dirty="0">
                <a:solidFill>
                  <a:srgbClr val="FFFFFF"/>
                </a:solidFill>
                <a:latin typeface="Arial" panose="020B0604020202020204" pitchFamily="34" charset="0"/>
                <a:cs typeface="Arial" panose="020B0604020202020204" pitchFamily="34" charset="0"/>
              </a:endParaRPr>
            </a:p>
          </p:txBody>
        </p:sp>
        <p:sp>
          <p:nvSpPr>
            <p:cNvPr id="82" name="TextBox 81"/>
            <p:cNvSpPr txBox="1"/>
            <p:nvPr/>
          </p:nvSpPr>
          <p:spPr>
            <a:xfrm>
              <a:off x="2949183" y="1988843"/>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Brain</a:t>
              </a:r>
              <a:endParaRPr lang="el-GR" sz="100" b="1" kern="0" dirty="0">
                <a:solidFill>
                  <a:srgbClr val="FFFFFF"/>
                </a:solidFill>
                <a:latin typeface="Arial" panose="020B0604020202020204" pitchFamily="34" charset="0"/>
                <a:cs typeface="Arial" panose="020B0604020202020204" pitchFamily="34" charset="0"/>
              </a:endParaRPr>
            </a:p>
          </p:txBody>
        </p:sp>
        <p:sp>
          <p:nvSpPr>
            <p:cNvPr id="83" name="TextBox 82"/>
            <p:cNvSpPr txBox="1"/>
            <p:nvPr/>
          </p:nvSpPr>
          <p:spPr>
            <a:xfrm>
              <a:off x="2949183" y="2565484"/>
              <a:ext cx="540031" cy="96941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Muscles</a:t>
              </a:r>
              <a:endParaRPr lang="el-GR" sz="100" b="1" kern="0" dirty="0">
                <a:solidFill>
                  <a:srgbClr val="FFFFFF"/>
                </a:solidFill>
                <a:latin typeface="Arial" panose="020B0604020202020204" pitchFamily="34" charset="0"/>
                <a:cs typeface="Arial" panose="020B0604020202020204" pitchFamily="34" charset="0"/>
              </a:endParaRPr>
            </a:p>
          </p:txBody>
        </p:sp>
        <p:sp>
          <p:nvSpPr>
            <p:cNvPr id="84" name="TextBox 83"/>
            <p:cNvSpPr txBox="1"/>
            <p:nvPr/>
          </p:nvSpPr>
          <p:spPr>
            <a:xfrm>
              <a:off x="2949183" y="3069540"/>
              <a:ext cx="540031" cy="745698"/>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Skin</a:t>
              </a:r>
              <a:endParaRPr lang="el-GR" sz="100" b="1" kern="0" dirty="0">
                <a:solidFill>
                  <a:srgbClr val="FFFFFF"/>
                </a:solidFill>
                <a:latin typeface="Arial" panose="020B0604020202020204" pitchFamily="34" charset="0"/>
                <a:cs typeface="Arial" panose="020B0604020202020204" pitchFamily="34" charset="0"/>
              </a:endParaRPr>
            </a:p>
          </p:txBody>
        </p:sp>
        <p:sp>
          <p:nvSpPr>
            <p:cNvPr id="85" name="TextBox 84"/>
            <p:cNvSpPr txBox="1"/>
            <p:nvPr/>
          </p:nvSpPr>
          <p:spPr>
            <a:xfrm>
              <a:off x="2949183" y="3501589"/>
              <a:ext cx="540031" cy="96941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Kidneys</a:t>
              </a:r>
              <a:endParaRPr lang="el-GR" sz="100" b="1" kern="0" dirty="0">
                <a:solidFill>
                  <a:srgbClr val="FFFFFF"/>
                </a:solidFill>
                <a:latin typeface="Arial" panose="020B0604020202020204" pitchFamily="34" charset="0"/>
                <a:cs typeface="Arial" panose="020B0604020202020204" pitchFamily="34" charset="0"/>
              </a:endParaRPr>
            </a:p>
          </p:txBody>
        </p:sp>
        <p:sp>
          <p:nvSpPr>
            <p:cNvPr id="86" name="TextBox 85"/>
            <p:cNvSpPr txBox="1"/>
            <p:nvPr/>
          </p:nvSpPr>
          <p:spPr>
            <a:xfrm>
              <a:off x="2949183" y="3933634"/>
              <a:ext cx="540031" cy="96941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Adipose</a:t>
              </a:r>
              <a:endParaRPr lang="el-GR" sz="100" b="1" kern="0" dirty="0">
                <a:solidFill>
                  <a:srgbClr val="FFFFFF"/>
                </a:solidFill>
                <a:latin typeface="Arial" panose="020B0604020202020204" pitchFamily="34" charset="0"/>
                <a:cs typeface="Arial" panose="020B0604020202020204" pitchFamily="34" charset="0"/>
              </a:endParaRPr>
            </a:p>
          </p:txBody>
        </p:sp>
        <p:sp>
          <p:nvSpPr>
            <p:cNvPr id="87" name="TextBox 86"/>
            <p:cNvSpPr txBox="1"/>
            <p:nvPr/>
          </p:nvSpPr>
          <p:spPr>
            <a:xfrm>
              <a:off x="2949183" y="4437690"/>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Bones</a:t>
              </a:r>
              <a:endParaRPr lang="el-GR" sz="100" b="1" kern="0" dirty="0">
                <a:solidFill>
                  <a:srgbClr val="FFFFFF"/>
                </a:solidFill>
                <a:latin typeface="Arial" panose="020B0604020202020204" pitchFamily="34" charset="0"/>
                <a:cs typeface="Arial" panose="020B0604020202020204" pitchFamily="34" charset="0"/>
              </a:endParaRPr>
            </a:p>
          </p:txBody>
        </p:sp>
        <p:sp>
          <p:nvSpPr>
            <p:cNvPr id="88" name="TextBox 87"/>
            <p:cNvSpPr txBox="1"/>
            <p:nvPr/>
          </p:nvSpPr>
          <p:spPr>
            <a:xfrm>
              <a:off x="2949183" y="4941747"/>
              <a:ext cx="540031" cy="89484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Breast</a:t>
              </a:r>
              <a:endParaRPr lang="el-GR" sz="100" b="1" kern="0" dirty="0">
                <a:solidFill>
                  <a:srgbClr val="FFFFFF"/>
                </a:solidFill>
                <a:latin typeface="Arial" panose="020B0604020202020204" pitchFamily="34" charset="0"/>
                <a:cs typeface="Arial" panose="020B0604020202020204" pitchFamily="34" charset="0"/>
              </a:endParaRPr>
            </a:p>
          </p:txBody>
        </p:sp>
        <p:sp>
          <p:nvSpPr>
            <p:cNvPr id="89" name="TextBox 88"/>
            <p:cNvSpPr txBox="1"/>
            <p:nvPr/>
          </p:nvSpPr>
          <p:spPr>
            <a:xfrm>
              <a:off x="2805166" y="5373796"/>
              <a:ext cx="918089" cy="521991"/>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Uterus - gonads</a:t>
              </a:r>
              <a:endParaRPr lang="el-GR" sz="100" b="1" kern="0" dirty="0">
                <a:solidFill>
                  <a:srgbClr val="FFFFFF"/>
                </a:solidFill>
                <a:latin typeface="Arial" panose="020B0604020202020204" pitchFamily="34" charset="0"/>
                <a:cs typeface="Arial" panose="020B0604020202020204" pitchFamily="34" charset="0"/>
              </a:endParaRPr>
            </a:p>
          </p:txBody>
        </p:sp>
        <p:sp>
          <p:nvSpPr>
            <p:cNvPr id="90" name="TextBox 89"/>
            <p:cNvSpPr txBox="1"/>
            <p:nvPr/>
          </p:nvSpPr>
          <p:spPr>
            <a:xfrm>
              <a:off x="2949183" y="5451918"/>
              <a:ext cx="540031" cy="820269"/>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Lungs</a:t>
              </a:r>
              <a:endParaRPr lang="el-GR" sz="100" b="1" kern="0" dirty="0">
                <a:solidFill>
                  <a:srgbClr val="FFFFFF"/>
                </a:solidFill>
                <a:latin typeface="Arial" panose="020B0604020202020204" pitchFamily="34" charset="0"/>
                <a:cs typeface="Arial" panose="020B0604020202020204" pitchFamily="34" charset="0"/>
              </a:endParaRPr>
            </a:p>
          </p:txBody>
        </p:sp>
        <p:cxnSp>
          <p:nvCxnSpPr>
            <p:cNvPr id="91" name="Straight Arrow Connector 90"/>
            <p:cNvCxnSpPr/>
            <p:nvPr/>
          </p:nvCxnSpPr>
          <p:spPr>
            <a:xfrm>
              <a:off x="3363286" y="4293096"/>
              <a:ext cx="396000" cy="0"/>
            </a:xfrm>
            <a:prstGeom prst="straightConnector1">
              <a:avLst/>
            </a:prstGeom>
            <a:noFill/>
            <a:ln w="12700" cap="flat" cmpd="sng" algn="ctr">
              <a:solidFill>
                <a:srgbClr val="000000"/>
              </a:solidFill>
              <a:prstDash val="solid"/>
              <a:tailEnd type="triangle" w="sm" len="med"/>
            </a:ln>
            <a:effectLst/>
          </p:spPr>
        </p:cxnSp>
        <p:cxnSp>
          <p:nvCxnSpPr>
            <p:cNvPr id="92" name="Straight Arrow Connector 91"/>
            <p:cNvCxnSpPr/>
            <p:nvPr/>
          </p:nvCxnSpPr>
          <p:spPr>
            <a:xfrm>
              <a:off x="3435286" y="4797152"/>
              <a:ext cx="324000" cy="0"/>
            </a:xfrm>
            <a:prstGeom prst="straightConnector1">
              <a:avLst/>
            </a:prstGeom>
            <a:noFill/>
            <a:ln w="12700" cap="flat" cmpd="sng" algn="ctr">
              <a:solidFill>
                <a:srgbClr val="000000"/>
              </a:solidFill>
              <a:prstDash val="solid"/>
              <a:tailEnd type="triangle" w="sm" len="med"/>
            </a:ln>
            <a:effectLst/>
          </p:spPr>
        </p:cxnSp>
        <p:cxnSp>
          <p:nvCxnSpPr>
            <p:cNvPr id="93" name="Straight Arrow Connector 92"/>
            <p:cNvCxnSpPr/>
            <p:nvPr/>
          </p:nvCxnSpPr>
          <p:spPr>
            <a:xfrm>
              <a:off x="3435286" y="5229200"/>
              <a:ext cx="324000" cy="0"/>
            </a:xfrm>
            <a:prstGeom prst="straightConnector1">
              <a:avLst/>
            </a:prstGeom>
            <a:noFill/>
            <a:ln w="12700" cap="flat" cmpd="sng" algn="ctr">
              <a:solidFill>
                <a:srgbClr val="000000"/>
              </a:solidFill>
              <a:prstDash val="solid"/>
              <a:tailEnd type="triangle" w="sm" len="med"/>
            </a:ln>
            <a:effectLst/>
          </p:spPr>
        </p:cxnSp>
        <p:cxnSp>
          <p:nvCxnSpPr>
            <p:cNvPr id="94" name="Straight Arrow Connector 93"/>
            <p:cNvCxnSpPr/>
            <p:nvPr/>
          </p:nvCxnSpPr>
          <p:spPr>
            <a:xfrm flipH="1">
              <a:off x="3471286" y="5877272"/>
              <a:ext cx="288000" cy="0"/>
            </a:xfrm>
            <a:prstGeom prst="straightConnector1">
              <a:avLst/>
            </a:prstGeom>
            <a:noFill/>
            <a:ln w="12700" cap="flat" cmpd="sng" algn="ctr">
              <a:solidFill>
                <a:srgbClr val="000000"/>
              </a:solidFill>
              <a:prstDash val="solid"/>
              <a:tailEnd type="triangle" w="sm" len="med"/>
            </a:ln>
            <a:effectLst/>
          </p:spPr>
        </p:cxnSp>
        <p:cxnSp>
          <p:nvCxnSpPr>
            <p:cNvPr id="95" name="Straight Arrow Connector 94"/>
            <p:cNvCxnSpPr/>
            <p:nvPr/>
          </p:nvCxnSpPr>
          <p:spPr>
            <a:xfrm>
              <a:off x="2715134" y="1052736"/>
              <a:ext cx="288000" cy="0"/>
            </a:xfrm>
            <a:prstGeom prst="straightConnector1">
              <a:avLst/>
            </a:prstGeom>
            <a:noFill/>
            <a:ln w="12700" cap="flat" cmpd="sng" algn="ctr">
              <a:solidFill>
                <a:srgbClr val="FF0000"/>
              </a:solidFill>
              <a:prstDash val="solid"/>
              <a:tailEnd type="triangle" w="sm" len="med"/>
            </a:ln>
            <a:effectLst/>
          </p:spPr>
        </p:cxnSp>
        <p:cxnSp>
          <p:nvCxnSpPr>
            <p:cNvPr id="96" name="Straight Arrow Connector 95"/>
            <p:cNvCxnSpPr/>
            <p:nvPr/>
          </p:nvCxnSpPr>
          <p:spPr>
            <a:xfrm>
              <a:off x="2715134" y="1484784"/>
              <a:ext cx="288000" cy="0"/>
            </a:xfrm>
            <a:prstGeom prst="straightConnector1">
              <a:avLst/>
            </a:prstGeom>
            <a:noFill/>
            <a:ln w="12700" cap="flat" cmpd="sng" algn="ctr">
              <a:solidFill>
                <a:srgbClr val="FF0000"/>
              </a:solidFill>
              <a:prstDash val="solid"/>
              <a:tailEnd type="triangle" w="sm" len="med"/>
            </a:ln>
            <a:effectLst/>
          </p:spPr>
        </p:cxnSp>
        <p:cxnSp>
          <p:nvCxnSpPr>
            <p:cNvPr id="97" name="Straight Arrow Connector 96"/>
            <p:cNvCxnSpPr/>
            <p:nvPr/>
          </p:nvCxnSpPr>
          <p:spPr>
            <a:xfrm>
              <a:off x="2715134" y="1916832"/>
              <a:ext cx="252000" cy="0"/>
            </a:xfrm>
            <a:prstGeom prst="straightConnector1">
              <a:avLst/>
            </a:prstGeom>
            <a:noFill/>
            <a:ln w="12700" cap="flat" cmpd="sng" algn="ctr">
              <a:solidFill>
                <a:srgbClr val="FF0000"/>
              </a:solidFill>
              <a:prstDash val="solid"/>
              <a:tailEnd type="triangle" w="sm" len="med"/>
            </a:ln>
            <a:effectLst/>
          </p:spPr>
        </p:cxnSp>
        <p:cxnSp>
          <p:nvCxnSpPr>
            <p:cNvPr id="98" name="Straight Arrow Connector 97"/>
            <p:cNvCxnSpPr/>
            <p:nvPr/>
          </p:nvCxnSpPr>
          <p:spPr>
            <a:xfrm>
              <a:off x="2715134" y="2420888"/>
              <a:ext cx="288000" cy="0"/>
            </a:xfrm>
            <a:prstGeom prst="straightConnector1">
              <a:avLst/>
            </a:prstGeom>
            <a:noFill/>
            <a:ln w="12700" cap="flat" cmpd="sng" algn="ctr">
              <a:solidFill>
                <a:srgbClr val="FF0000"/>
              </a:solidFill>
              <a:prstDash val="solid"/>
              <a:tailEnd type="triangle" w="sm" len="med"/>
            </a:ln>
            <a:effectLst/>
          </p:spPr>
        </p:cxnSp>
        <p:cxnSp>
          <p:nvCxnSpPr>
            <p:cNvPr id="99" name="Straight Arrow Connector 98"/>
            <p:cNvCxnSpPr/>
            <p:nvPr/>
          </p:nvCxnSpPr>
          <p:spPr>
            <a:xfrm>
              <a:off x="2715134" y="2924944"/>
              <a:ext cx="288000" cy="0"/>
            </a:xfrm>
            <a:prstGeom prst="straightConnector1">
              <a:avLst/>
            </a:prstGeom>
            <a:noFill/>
            <a:ln w="12700" cap="flat" cmpd="sng" algn="ctr">
              <a:solidFill>
                <a:srgbClr val="FF0000"/>
              </a:solidFill>
              <a:prstDash val="solid"/>
              <a:tailEnd type="triangle" w="sm" len="med"/>
            </a:ln>
            <a:effectLst/>
          </p:spPr>
        </p:cxnSp>
        <p:cxnSp>
          <p:nvCxnSpPr>
            <p:cNvPr id="100" name="Straight Arrow Connector 99"/>
            <p:cNvCxnSpPr/>
            <p:nvPr/>
          </p:nvCxnSpPr>
          <p:spPr>
            <a:xfrm>
              <a:off x="2715134" y="3429000"/>
              <a:ext cx="288000" cy="0"/>
            </a:xfrm>
            <a:prstGeom prst="straightConnector1">
              <a:avLst/>
            </a:prstGeom>
            <a:noFill/>
            <a:ln w="12700" cap="flat" cmpd="sng" algn="ctr">
              <a:solidFill>
                <a:srgbClr val="FF0000"/>
              </a:solidFill>
              <a:prstDash val="solid"/>
              <a:tailEnd type="triangle" w="sm" len="med"/>
            </a:ln>
            <a:effectLst/>
          </p:spPr>
        </p:cxnSp>
        <p:cxnSp>
          <p:nvCxnSpPr>
            <p:cNvPr id="101" name="Straight Arrow Connector 100"/>
            <p:cNvCxnSpPr/>
            <p:nvPr/>
          </p:nvCxnSpPr>
          <p:spPr>
            <a:xfrm>
              <a:off x="2715134" y="3861048"/>
              <a:ext cx="252000" cy="0"/>
            </a:xfrm>
            <a:prstGeom prst="straightConnector1">
              <a:avLst/>
            </a:prstGeom>
            <a:noFill/>
            <a:ln w="12700" cap="flat" cmpd="sng" algn="ctr">
              <a:solidFill>
                <a:srgbClr val="FF0000"/>
              </a:solidFill>
              <a:prstDash val="solid"/>
              <a:tailEnd type="triangle" w="sm" len="med"/>
            </a:ln>
            <a:effectLst/>
          </p:spPr>
        </p:cxnSp>
        <p:cxnSp>
          <p:nvCxnSpPr>
            <p:cNvPr id="102" name="Straight Arrow Connector 101"/>
            <p:cNvCxnSpPr/>
            <p:nvPr/>
          </p:nvCxnSpPr>
          <p:spPr>
            <a:xfrm>
              <a:off x="2715134" y="4293096"/>
              <a:ext cx="360000" cy="0"/>
            </a:xfrm>
            <a:prstGeom prst="straightConnector1">
              <a:avLst/>
            </a:prstGeom>
            <a:noFill/>
            <a:ln w="12700" cap="flat" cmpd="sng" algn="ctr">
              <a:solidFill>
                <a:srgbClr val="FF0000"/>
              </a:solidFill>
              <a:prstDash val="solid"/>
              <a:tailEnd type="triangle" w="sm" len="med"/>
            </a:ln>
            <a:effectLst/>
          </p:spPr>
        </p:cxnSp>
        <p:cxnSp>
          <p:nvCxnSpPr>
            <p:cNvPr id="103" name="Straight Arrow Connector 102"/>
            <p:cNvCxnSpPr/>
            <p:nvPr/>
          </p:nvCxnSpPr>
          <p:spPr>
            <a:xfrm>
              <a:off x="2715134" y="4797152"/>
              <a:ext cx="324000" cy="0"/>
            </a:xfrm>
            <a:prstGeom prst="straightConnector1">
              <a:avLst/>
            </a:prstGeom>
            <a:noFill/>
            <a:ln w="12700" cap="flat" cmpd="sng" algn="ctr">
              <a:solidFill>
                <a:srgbClr val="FF0000"/>
              </a:solidFill>
              <a:prstDash val="solid"/>
              <a:tailEnd type="triangle" w="sm" len="med"/>
            </a:ln>
            <a:effectLst/>
          </p:spPr>
        </p:cxnSp>
        <p:cxnSp>
          <p:nvCxnSpPr>
            <p:cNvPr id="104" name="Straight Arrow Connector 103"/>
            <p:cNvCxnSpPr/>
            <p:nvPr/>
          </p:nvCxnSpPr>
          <p:spPr>
            <a:xfrm>
              <a:off x="2715134" y="5229200"/>
              <a:ext cx="274320" cy="0"/>
            </a:xfrm>
            <a:prstGeom prst="straightConnector1">
              <a:avLst/>
            </a:prstGeom>
            <a:noFill/>
            <a:ln w="12700" cap="flat" cmpd="sng" algn="ctr">
              <a:solidFill>
                <a:srgbClr val="FF0000"/>
              </a:solidFill>
              <a:prstDash val="solid"/>
              <a:tailEnd type="triangle" w="sm" len="med"/>
            </a:ln>
            <a:effectLst/>
          </p:spPr>
        </p:cxnSp>
        <p:cxnSp>
          <p:nvCxnSpPr>
            <p:cNvPr id="105" name="Straight Arrow Connector 104"/>
            <p:cNvCxnSpPr/>
            <p:nvPr/>
          </p:nvCxnSpPr>
          <p:spPr>
            <a:xfrm flipH="1">
              <a:off x="2715134" y="5877272"/>
              <a:ext cx="288000" cy="0"/>
            </a:xfrm>
            <a:prstGeom prst="straightConnector1">
              <a:avLst/>
            </a:prstGeom>
            <a:noFill/>
            <a:ln w="12700" cap="flat" cmpd="sng" algn="ctr">
              <a:solidFill>
                <a:srgbClr val="FF0000"/>
              </a:solidFill>
              <a:prstDash val="solid"/>
              <a:tailEnd type="triangle" w="sm" len="med"/>
            </a:ln>
            <a:effectLst/>
          </p:spPr>
        </p:cxnSp>
        <p:cxnSp>
          <p:nvCxnSpPr>
            <p:cNvPr id="106" name="Straight Arrow Connector 105"/>
            <p:cNvCxnSpPr/>
            <p:nvPr/>
          </p:nvCxnSpPr>
          <p:spPr>
            <a:xfrm>
              <a:off x="2715142" y="260648"/>
              <a:ext cx="288000" cy="0"/>
            </a:xfrm>
            <a:prstGeom prst="straightConnector1">
              <a:avLst/>
            </a:prstGeom>
            <a:noFill/>
            <a:ln w="12700" cap="flat" cmpd="sng" algn="ctr">
              <a:solidFill>
                <a:srgbClr val="FF0000"/>
              </a:solidFill>
              <a:prstDash val="solid"/>
              <a:tailEnd type="triangle" w="sm" len="med"/>
            </a:ln>
            <a:effectLst/>
          </p:spPr>
        </p:cxnSp>
        <p:sp>
          <p:nvSpPr>
            <p:cNvPr id="107" name="Curved Left Arrow 106"/>
            <p:cNvSpPr/>
            <p:nvPr/>
          </p:nvSpPr>
          <p:spPr>
            <a:xfrm rot="16200000">
              <a:off x="2009878" y="-255542"/>
              <a:ext cx="270000" cy="1914507"/>
            </a:xfrm>
            <a:prstGeom prst="curvedLeftArrow">
              <a:avLst/>
            </a:prstGeom>
            <a:gradFill rotWithShape="1">
              <a:gsLst>
                <a:gs pos="0">
                  <a:srgbClr val="000000">
                    <a:shade val="51000"/>
                    <a:satMod val="130000"/>
                  </a:srgbClr>
                </a:gs>
                <a:gs pos="80000">
                  <a:srgbClr val="000000">
                    <a:shade val="93000"/>
                    <a:satMod val="130000"/>
                  </a:srgbClr>
                </a:gs>
                <a:gs pos="100000">
                  <a:srgbClr val="00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defRPr/>
              </a:pPr>
              <a:endParaRPr lang="el-GR" sz="100" b="1" kern="0">
                <a:solidFill>
                  <a:srgbClr val="FFFFFF"/>
                </a:solidFill>
                <a:latin typeface="Arial" panose="020B0604020202020204" pitchFamily="34" charset="0"/>
                <a:cs typeface="Arial" panose="020B0604020202020204" pitchFamily="34" charset="0"/>
              </a:endParaRPr>
            </a:p>
          </p:txBody>
        </p:sp>
        <p:sp>
          <p:nvSpPr>
            <p:cNvPr id="108" name="TextBox 107"/>
            <p:cNvSpPr txBox="1"/>
            <p:nvPr/>
          </p:nvSpPr>
          <p:spPr>
            <a:xfrm>
              <a:off x="1835697" y="116632"/>
              <a:ext cx="720081" cy="745698"/>
            </a:xfrm>
            <a:prstGeom prst="rect">
              <a:avLst/>
            </a:prstGeom>
            <a:noFill/>
          </p:spPr>
          <p:txBody>
            <a:bodyPr wrap="square" rtlCol="0">
              <a:spAutoFit/>
            </a:bodyPr>
            <a:lstStyle/>
            <a:p>
              <a:pPr>
                <a:defRPr/>
              </a:pPr>
              <a:r>
                <a:rPr lang="en-US" sz="100" b="1" kern="0" dirty="0">
                  <a:solidFill>
                    <a:srgbClr val="FFFFFF"/>
                  </a:solidFill>
                  <a:latin typeface="Arial" panose="020B0604020202020204" pitchFamily="34" charset="0"/>
                  <a:cs typeface="Arial" panose="020B0604020202020204" pitchFamily="34" charset="0"/>
                </a:rPr>
                <a:t>metabolite</a:t>
              </a:r>
            </a:p>
            <a:p>
              <a:pPr>
                <a:defRPr/>
              </a:pPr>
              <a:r>
                <a:rPr lang="en-US" sz="100" b="1" kern="0" dirty="0">
                  <a:solidFill>
                    <a:srgbClr val="FFFFFF"/>
                  </a:solidFill>
                  <a:latin typeface="Arial" panose="020B0604020202020204" pitchFamily="34" charset="0"/>
                  <a:cs typeface="Arial" panose="020B0604020202020204" pitchFamily="34" charset="0"/>
                </a:rPr>
                <a:t>formation</a:t>
              </a:r>
              <a:endParaRPr lang="el-GR" sz="100" b="1" kern="0" dirty="0">
                <a:solidFill>
                  <a:srgbClr val="FFFFFF"/>
                </a:solidFill>
                <a:latin typeface="Arial" panose="020B0604020202020204" pitchFamily="34" charset="0"/>
                <a:cs typeface="Arial" panose="020B0604020202020204" pitchFamily="34" charset="0"/>
              </a:endParaRPr>
            </a:p>
          </p:txBody>
        </p:sp>
        <p:sp>
          <p:nvSpPr>
            <p:cNvPr id="109" name="Down Arrow 108"/>
            <p:cNvSpPr/>
            <p:nvPr/>
          </p:nvSpPr>
          <p:spPr>
            <a:xfrm>
              <a:off x="1066800" y="566711"/>
              <a:ext cx="108000" cy="270001"/>
            </a:xfrm>
            <a:prstGeom prst="downArrow">
              <a:avLst/>
            </a:prstGeom>
            <a:gradFill rotWithShape="1">
              <a:gsLst>
                <a:gs pos="0">
                  <a:srgbClr val="000000">
                    <a:shade val="51000"/>
                    <a:satMod val="130000"/>
                  </a:srgbClr>
                </a:gs>
                <a:gs pos="80000">
                  <a:srgbClr val="000000">
                    <a:shade val="93000"/>
                    <a:satMod val="130000"/>
                  </a:srgbClr>
                </a:gs>
                <a:gs pos="100000">
                  <a:srgbClr val="00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defRPr/>
              </a:pPr>
              <a:endParaRPr lang="el-GR" sz="100" b="1" kern="0">
                <a:solidFill>
                  <a:srgbClr val="FFFFFF"/>
                </a:solidFill>
                <a:latin typeface="Arial" panose="020B0604020202020204" pitchFamily="34" charset="0"/>
                <a:cs typeface="Arial" panose="020B0604020202020204" pitchFamily="34" charset="0"/>
              </a:endParaRPr>
            </a:p>
          </p:txBody>
        </p:sp>
        <p:sp>
          <p:nvSpPr>
            <p:cNvPr id="110" name="TextBox 109"/>
            <p:cNvSpPr txBox="1"/>
            <p:nvPr/>
          </p:nvSpPr>
          <p:spPr>
            <a:xfrm>
              <a:off x="215520" y="6021867"/>
              <a:ext cx="540031" cy="141683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Arterial blood</a:t>
              </a:r>
              <a:endParaRPr lang="el-GR" sz="100" b="1" kern="0" dirty="0">
                <a:solidFill>
                  <a:srgbClr val="FFFFFF"/>
                </a:solidFill>
                <a:latin typeface="Arial" panose="020B0604020202020204" pitchFamily="34" charset="0"/>
                <a:cs typeface="Arial" panose="020B0604020202020204" pitchFamily="34" charset="0"/>
              </a:endParaRPr>
            </a:p>
          </p:txBody>
        </p:sp>
        <p:sp>
          <p:nvSpPr>
            <p:cNvPr id="111" name="TextBox 110"/>
            <p:cNvSpPr txBox="1"/>
            <p:nvPr/>
          </p:nvSpPr>
          <p:spPr>
            <a:xfrm>
              <a:off x="1511689" y="6021285"/>
              <a:ext cx="540031" cy="1267688"/>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Venous blood</a:t>
              </a:r>
              <a:endParaRPr lang="el-GR" sz="100" b="1" kern="0" dirty="0">
                <a:solidFill>
                  <a:srgbClr val="FFFFFF"/>
                </a:solidFill>
                <a:latin typeface="Arial" panose="020B0604020202020204" pitchFamily="34" charset="0"/>
                <a:cs typeface="Arial" panose="020B0604020202020204" pitchFamily="34" charset="0"/>
              </a:endParaRPr>
            </a:p>
          </p:txBody>
        </p:sp>
        <p:sp>
          <p:nvSpPr>
            <p:cNvPr id="112" name="TextBox 111"/>
            <p:cNvSpPr txBox="1"/>
            <p:nvPr/>
          </p:nvSpPr>
          <p:spPr>
            <a:xfrm>
              <a:off x="2303752" y="6021867"/>
              <a:ext cx="540031" cy="1416830"/>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Arterial blood</a:t>
              </a:r>
              <a:endParaRPr lang="el-GR" sz="100" b="1" kern="0" dirty="0">
                <a:solidFill>
                  <a:srgbClr val="FFFFFF"/>
                </a:solidFill>
                <a:latin typeface="Arial" panose="020B0604020202020204" pitchFamily="34" charset="0"/>
                <a:cs typeface="Arial" panose="020B0604020202020204" pitchFamily="34" charset="0"/>
              </a:endParaRPr>
            </a:p>
          </p:txBody>
        </p:sp>
        <p:sp>
          <p:nvSpPr>
            <p:cNvPr id="113" name="TextBox 112"/>
            <p:cNvSpPr txBox="1"/>
            <p:nvPr/>
          </p:nvSpPr>
          <p:spPr>
            <a:xfrm>
              <a:off x="3599921" y="6021285"/>
              <a:ext cx="540031" cy="1267688"/>
            </a:xfrm>
            <a:prstGeom prst="rect">
              <a:avLst/>
            </a:prstGeom>
            <a:noFill/>
          </p:spPr>
          <p:txBody>
            <a:bodyPr wrap="square" rtlCol="0">
              <a:spAutoFit/>
            </a:bodyPr>
            <a:lstStyle/>
            <a:p>
              <a:pPr algn="ctr">
                <a:defRPr/>
              </a:pPr>
              <a:r>
                <a:rPr lang="en-US" sz="100" b="1" kern="0" dirty="0">
                  <a:solidFill>
                    <a:srgbClr val="FFFFFF"/>
                  </a:solidFill>
                  <a:latin typeface="Arial" panose="020B0604020202020204" pitchFamily="34" charset="0"/>
                  <a:cs typeface="Arial" panose="020B0604020202020204" pitchFamily="34" charset="0"/>
                </a:rPr>
                <a:t>Venous blood</a:t>
              </a:r>
              <a:endParaRPr lang="el-GR" sz="100" b="1" kern="0" dirty="0">
                <a:solidFill>
                  <a:srgbClr val="FFFFFF"/>
                </a:solidFill>
                <a:latin typeface="Arial" panose="020B0604020202020204" pitchFamily="34" charset="0"/>
                <a:cs typeface="Arial" panose="020B0604020202020204" pitchFamily="34" charset="0"/>
              </a:endParaRPr>
            </a:p>
          </p:txBody>
        </p:sp>
        <p:pic>
          <p:nvPicPr>
            <p:cNvPr id="114" name="Picture 113"/>
            <p:cNvPicPr>
              <a:picLocks/>
            </p:cNvPicPr>
            <p:nvPr/>
          </p:nvPicPr>
          <p:blipFill>
            <a:blip r:embed="rId17"/>
            <a:stretch>
              <a:fillRect/>
            </a:stretch>
          </p:blipFill>
          <p:spPr>
            <a:xfrm>
              <a:off x="2484120" y="15240"/>
              <a:ext cx="182880" cy="6035040"/>
            </a:xfrm>
            <a:prstGeom prst="rect">
              <a:avLst/>
            </a:prstGeom>
          </p:spPr>
        </p:pic>
        <p:pic>
          <p:nvPicPr>
            <p:cNvPr id="115" name="Picture 114"/>
            <p:cNvPicPr>
              <a:picLocks/>
            </p:cNvPicPr>
            <p:nvPr/>
          </p:nvPicPr>
          <p:blipFill>
            <a:blip r:embed="rId16"/>
            <a:stretch>
              <a:fillRect/>
            </a:stretch>
          </p:blipFill>
          <p:spPr>
            <a:xfrm>
              <a:off x="3810000" y="838200"/>
              <a:ext cx="182880" cy="5212080"/>
            </a:xfrm>
            <a:prstGeom prst="rect">
              <a:avLst/>
            </a:prstGeom>
          </p:spPr>
        </p:pic>
        <p:sp>
          <p:nvSpPr>
            <p:cNvPr id="116" name="Down Arrow 115"/>
            <p:cNvSpPr/>
            <p:nvPr/>
          </p:nvSpPr>
          <p:spPr>
            <a:xfrm>
              <a:off x="3168600" y="568199"/>
              <a:ext cx="108000" cy="270001"/>
            </a:xfrm>
            <a:prstGeom prst="downArrow">
              <a:avLst/>
            </a:prstGeom>
            <a:gradFill rotWithShape="1">
              <a:gsLst>
                <a:gs pos="0">
                  <a:srgbClr val="000000">
                    <a:shade val="51000"/>
                    <a:satMod val="130000"/>
                  </a:srgbClr>
                </a:gs>
                <a:gs pos="80000">
                  <a:srgbClr val="000000">
                    <a:shade val="93000"/>
                    <a:satMod val="130000"/>
                  </a:srgbClr>
                </a:gs>
                <a:gs pos="100000">
                  <a:srgbClr val="00000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algn="ctr">
                <a:defRPr/>
              </a:pPr>
              <a:endParaRPr lang="el-GR" sz="100" b="1" kern="0">
                <a:solidFill>
                  <a:srgbClr val="FFFFFF"/>
                </a:solidFill>
                <a:latin typeface="Arial" panose="020B0604020202020204" pitchFamily="34" charset="0"/>
                <a:cs typeface="Arial" panose="020B0604020202020204" pitchFamily="34" charset="0"/>
              </a:endParaRPr>
            </a:p>
          </p:txBody>
        </p:sp>
      </p:grpSp>
      <p:sp>
        <p:nvSpPr>
          <p:cNvPr id="117" name="Right Arrow 116"/>
          <p:cNvSpPr/>
          <p:nvPr/>
        </p:nvSpPr>
        <p:spPr bwMode="auto">
          <a:xfrm>
            <a:off x="5352813" y="2193261"/>
            <a:ext cx="731520" cy="274421"/>
          </a:xfrm>
          <a:prstGeom prst="rightArrow">
            <a:avLst/>
          </a:prstGeom>
          <a:noFill/>
          <a:ln w="12700" cap="flat" cmpd="sng" algn="ctr">
            <a:solidFill>
              <a:srgbClr val="FF0000"/>
            </a:solidFill>
            <a:prstDash val="solid"/>
            <a:round/>
            <a:headEnd type="none" w="med" len="med"/>
            <a:tailEnd type="none" w="med" len="med"/>
          </a:ln>
          <a:effectLst/>
        </p:spPr>
        <p:txBody>
          <a:bodyPr vert="horz" wrap="square" lIns="96838" tIns="47625" rIns="96838" bIns="47625" numCol="1" rtlCol="0" anchor="t" anchorCtr="0" compatLnSpc="1">
            <a:prstTxWarp prst="textNoShape">
              <a:avLst/>
            </a:prstTxWarp>
          </a:bodyPr>
          <a:lstStyle/>
          <a:p>
            <a:pPr marL="361950" indent="-361950" defTabSz="966788" eaLnBrk="0" fontAlgn="base" hangingPunct="0">
              <a:spcBef>
                <a:spcPct val="20000"/>
              </a:spcBef>
              <a:spcAft>
                <a:spcPct val="0"/>
              </a:spcAft>
              <a:tabLst>
                <a:tab pos="188913" algn="l"/>
              </a:tabLst>
            </a:pPr>
            <a:endParaRPr lang="el-GR" sz="1000">
              <a:latin typeface="Arial" panose="020B0604020202020204" pitchFamily="34" charset="0"/>
              <a:cs typeface="Arial" panose="020B0604020202020204" pitchFamily="34" charset="0"/>
            </a:endParaRPr>
          </a:p>
        </p:txBody>
      </p:sp>
      <p:sp>
        <p:nvSpPr>
          <p:cNvPr id="118" name="Right Arrow 117"/>
          <p:cNvSpPr/>
          <p:nvPr/>
        </p:nvSpPr>
        <p:spPr bwMode="auto">
          <a:xfrm>
            <a:off x="3375580" y="1990412"/>
            <a:ext cx="392630" cy="318290"/>
          </a:xfrm>
          <a:prstGeom prst="rightArrow">
            <a:avLst/>
          </a:prstGeom>
          <a:noFill/>
          <a:ln w="12700" cap="flat" cmpd="sng" algn="ctr">
            <a:solidFill>
              <a:srgbClr val="FF0000"/>
            </a:solidFill>
            <a:prstDash val="solid"/>
            <a:round/>
            <a:headEnd type="none" w="med" len="med"/>
            <a:tailEnd type="none" w="med" len="med"/>
          </a:ln>
          <a:effectLst/>
        </p:spPr>
        <p:txBody>
          <a:bodyPr vert="horz" wrap="square" lIns="96838" tIns="47625" rIns="96838" bIns="47625" numCol="1" rtlCol="0" anchor="t" anchorCtr="0" compatLnSpc="1">
            <a:prstTxWarp prst="textNoShape">
              <a:avLst/>
            </a:prstTxWarp>
          </a:bodyPr>
          <a:lstStyle/>
          <a:p>
            <a:pPr marL="361950" indent="-361950" defTabSz="966788" eaLnBrk="0" fontAlgn="base" hangingPunct="0">
              <a:spcBef>
                <a:spcPct val="20000"/>
              </a:spcBef>
              <a:spcAft>
                <a:spcPct val="0"/>
              </a:spcAft>
              <a:tabLst>
                <a:tab pos="188913" algn="l"/>
              </a:tabLst>
            </a:pPr>
            <a:endParaRPr lang="el-GR" sz="1000">
              <a:latin typeface="Arial" panose="020B0604020202020204" pitchFamily="34" charset="0"/>
              <a:cs typeface="Arial" panose="020B0604020202020204" pitchFamily="34" charset="0"/>
            </a:endParaRPr>
          </a:p>
        </p:txBody>
      </p:sp>
      <p:pic>
        <p:nvPicPr>
          <p:cNvPr id="119" name="Picture 118"/>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7183387" y="3234148"/>
            <a:ext cx="553301" cy="532111"/>
          </a:xfrm>
          <a:prstGeom prst="rect">
            <a:avLst/>
          </a:prstGeom>
        </p:spPr>
      </p:pic>
      <p:sp>
        <p:nvSpPr>
          <p:cNvPr id="120" name="TextBox 119"/>
          <p:cNvSpPr txBox="1"/>
          <p:nvPr/>
        </p:nvSpPr>
        <p:spPr>
          <a:xfrm>
            <a:off x="6969969" y="3769083"/>
            <a:ext cx="1041938" cy="400110"/>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Cellular/tissue effects</a:t>
            </a:r>
            <a:endParaRPr lang="el-GR" sz="1000" dirty="0">
              <a:solidFill>
                <a:srgbClr val="C00000"/>
              </a:solidFill>
              <a:latin typeface="Arial" panose="020B0604020202020204" pitchFamily="34" charset="0"/>
              <a:cs typeface="Arial" panose="020B0604020202020204" pitchFamily="34" charset="0"/>
            </a:endParaRPr>
          </a:p>
        </p:txBody>
      </p:sp>
      <p:pic>
        <p:nvPicPr>
          <p:cNvPr id="121" name="Picture 12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8130610" y="3863788"/>
            <a:ext cx="692342" cy="603279"/>
          </a:xfrm>
          <a:prstGeom prst="rect">
            <a:avLst/>
          </a:prstGeom>
        </p:spPr>
      </p:pic>
      <p:sp>
        <p:nvSpPr>
          <p:cNvPr id="122" name="TextBox 121"/>
          <p:cNvSpPr txBox="1"/>
          <p:nvPr/>
        </p:nvSpPr>
        <p:spPr>
          <a:xfrm>
            <a:off x="7928059" y="4420440"/>
            <a:ext cx="1202394" cy="400110"/>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Molecular initiating events</a:t>
            </a:r>
            <a:endParaRPr lang="el-GR" sz="1000" dirty="0">
              <a:solidFill>
                <a:srgbClr val="C00000"/>
              </a:solidFill>
              <a:latin typeface="Arial" panose="020B0604020202020204" pitchFamily="34" charset="0"/>
              <a:cs typeface="Arial" panose="020B0604020202020204" pitchFamily="34" charset="0"/>
            </a:endParaRPr>
          </a:p>
        </p:txBody>
      </p:sp>
      <p:cxnSp>
        <p:nvCxnSpPr>
          <p:cNvPr id="123" name="Elbow Connector 136"/>
          <p:cNvCxnSpPr>
            <a:stCxn id="121" idx="0"/>
            <a:endCxn id="119" idx="3"/>
          </p:cNvCxnSpPr>
          <p:nvPr/>
        </p:nvCxnSpPr>
        <p:spPr bwMode="auto">
          <a:xfrm rot="16200000" flipV="1">
            <a:off x="7924942" y="3311948"/>
            <a:ext cx="363584" cy="740094"/>
          </a:xfrm>
          <a:prstGeom prst="bentConnector2">
            <a:avLst/>
          </a:prstGeom>
          <a:noFill/>
          <a:ln w="12700" cap="flat" cmpd="sng" algn="ctr">
            <a:solidFill>
              <a:srgbClr val="FF0000"/>
            </a:solidFill>
            <a:prstDash val="solid"/>
            <a:round/>
            <a:headEnd type="none" w="med" len="med"/>
            <a:tailEnd type="triangle"/>
          </a:ln>
          <a:effectLst/>
        </p:spPr>
      </p:cxnSp>
      <p:pic>
        <p:nvPicPr>
          <p:cNvPr id="124" name="Picture 4" descr="ST_DetectPct50hcluster_24h_IAM-24h_IAM+PAHs_pVal05Euclidean"/>
          <p:cNvPicPr>
            <a:picLocks noChangeAspect="1" noChangeArrowheads="1"/>
          </p:cNvPicPr>
          <p:nvPr/>
        </p:nvPicPr>
        <p:blipFill>
          <a:blip r:embed="rId22"/>
          <a:srcRect b="14961"/>
          <a:stretch>
            <a:fillRect/>
          </a:stretch>
        </p:blipFill>
        <p:spPr bwMode="auto">
          <a:xfrm rot="5400000">
            <a:off x="5824332" y="5572194"/>
            <a:ext cx="639433" cy="731987"/>
          </a:xfrm>
          <a:prstGeom prst="rect">
            <a:avLst/>
          </a:prstGeom>
          <a:noFill/>
          <a:ln w="9525">
            <a:noFill/>
            <a:miter lim="800000"/>
            <a:headEnd/>
            <a:tailEnd/>
          </a:ln>
        </p:spPr>
      </p:pic>
      <p:cxnSp>
        <p:nvCxnSpPr>
          <p:cNvPr id="125" name="Elbow Connector 136"/>
          <p:cNvCxnSpPr>
            <a:stCxn id="158" idx="0"/>
            <a:endCxn id="122" idx="2"/>
          </p:cNvCxnSpPr>
          <p:nvPr/>
        </p:nvCxnSpPr>
        <p:spPr bwMode="auto">
          <a:xfrm flipV="1">
            <a:off x="8523016" y="4820551"/>
            <a:ext cx="6241" cy="824075"/>
          </a:xfrm>
          <a:prstGeom prst="straightConnector1">
            <a:avLst/>
          </a:prstGeom>
          <a:noFill/>
          <a:ln w="12700" cap="flat" cmpd="sng" algn="ctr">
            <a:solidFill>
              <a:srgbClr val="FF0000"/>
            </a:solidFill>
            <a:prstDash val="solid"/>
            <a:round/>
            <a:headEnd type="none" w="med" len="med"/>
            <a:tailEnd type="triangle"/>
          </a:ln>
          <a:effectLst/>
        </p:spPr>
      </p:cxnSp>
      <p:sp>
        <p:nvSpPr>
          <p:cNvPr id="126" name="TextBox 125"/>
          <p:cNvSpPr txBox="1"/>
          <p:nvPr/>
        </p:nvSpPr>
        <p:spPr>
          <a:xfrm>
            <a:off x="5601914" y="6228071"/>
            <a:ext cx="1084266" cy="246221"/>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Transcriptomics</a:t>
            </a:r>
            <a:endParaRPr lang="el-GR" sz="1000" dirty="0">
              <a:solidFill>
                <a:srgbClr val="C00000"/>
              </a:solidFill>
              <a:latin typeface="Arial" panose="020B0604020202020204" pitchFamily="34" charset="0"/>
              <a:cs typeface="Arial" panose="020B0604020202020204" pitchFamily="34" charset="0"/>
            </a:endParaRPr>
          </a:p>
        </p:txBody>
      </p:sp>
      <p:cxnSp>
        <p:nvCxnSpPr>
          <p:cNvPr id="127" name="Elbow Connector 136"/>
          <p:cNvCxnSpPr>
            <a:cxnSpLocks/>
            <a:stCxn id="119" idx="0"/>
            <a:endCxn id="8" idx="3"/>
          </p:cNvCxnSpPr>
          <p:nvPr/>
        </p:nvCxnSpPr>
        <p:spPr bwMode="auto">
          <a:xfrm rot="16200000" flipV="1">
            <a:off x="7140227" y="2914336"/>
            <a:ext cx="384015" cy="255609"/>
          </a:xfrm>
          <a:prstGeom prst="bentConnector2">
            <a:avLst/>
          </a:prstGeom>
          <a:noFill/>
          <a:ln w="12700" cap="flat" cmpd="sng" algn="ctr">
            <a:solidFill>
              <a:srgbClr val="FF0000"/>
            </a:solidFill>
            <a:prstDash val="solid"/>
            <a:round/>
            <a:headEnd type="none" w="med" len="med"/>
            <a:tailEnd type="triangle"/>
          </a:ln>
          <a:effectLst/>
        </p:spPr>
      </p:cxnSp>
      <p:sp>
        <p:nvSpPr>
          <p:cNvPr id="128" name="TextBox 127"/>
          <p:cNvSpPr txBox="1"/>
          <p:nvPr/>
        </p:nvSpPr>
        <p:spPr>
          <a:xfrm>
            <a:off x="2287516" y="5247547"/>
            <a:ext cx="1166661" cy="400110"/>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Ubiquitous personal sensors</a:t>
            </a:r>
            <a:endParaRPr lang="el-GR" sz="1000" dirty="0">
              <a:solidFill>
                <a:srgbClr val="000099"/>
              </a:solidFill>
              <a:latin typeface="Arial" panose="020B0604020202020204" pitchFamily="34" charset="0"/>
              <a:cs typeface="Arial" panose="020B0604020202020204" pitchFamily="34" charset="0"/>
            </a:endParaRPr>
          </a:p>
        </p:txBody>
      </p:sp>
      <p:sp>
        <p:nvSpPr>
          <p:cNvPr id="129" name="TextBox 128"/>
          <p:cNvSpPr txBox="1"/>
          <p:nvPr/>
        </p:nvSpPr>
        <p:spPr>
          <a:xfrm>
            <a:off x="18206" y="857667"/>
            <a:ext cx="1019581" cy="400110"/>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Environmental sensors</a:t>
            </a:r>
            <a:endParaRPr lang="el-GR" sz="1000" dirty="0">
              <a:solidFill>
                <a:srgbClr val="000099"/>
              </a:solidFill>
              <a:latin typeface="Arial" panose="020B0604020202020204" pitchFamily="34" charset="0"/>
              <a:cs typeface="Arial" panose="020B0604020202020204" pitchFamily="34" charset="0"/>
            </a:endParaRPr>
          </a:p>
        </p:txBody>
      </p:sp>
      <p:sp>
        <p:nvSpPr>
          <p:cNvPr id="130" name="TextBox 129"/>
          <p:cNvSpPr txBox="1"/>
          <p:nvPr/>
        </p:nvSpPr>
        <p:spPr>
          <a:xfrm>
            <a:off x="1126429" y="2642383"/>
            <a:ext cx="1199757" cy="553998"/>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Environmental modeling / data management</a:t>
            </a:r>
            <a:endParaRPr lang="el-GR" sz="1000" dirty="0">
              <a:solidFill>
                <a:srgbClr val="000099"/>
              </a:solidFill>
              <a:latin typeface="Arial" panose="020B0604020202020204" pitchFamily="34" charset="0"/>
              <a:cs typeface="Arial" panose="020B0604020202020204" pitchFamily="34" charset="0"/>
            </a:endParaRPr>
          </a:p>
        </p:txBody>
      </p:sp>
      <p:pic>
        <p:nvPicPr>
          <p:cNvPr id="131" name="Picture 14"/>
          <p:cNvPicPr>
            <a:picLocks noChangeAspect="1" noChangeArrowheads="1"/>
          </p:cNvPicPr>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86190" y="1353210"/>
            <a:ext cx="415020" cy="351864"/>
          </a:xfrm>
          <a:prstGeom prst="rect">
            <a:avLst/>
          </a:prstGeom>
          <a:noFill/>
          <a:extLst>
            <a:ext uri="{909E8E84-426E-40dd-AFC4-6F175D3DCCD1}">
              <a14:hiddenFill xmlns="" xmlns:a14="http://schemas.microsoft.com/office/drawing/2010/main">
                <a:solidFill>
                  <a:srgbClr val="FFFFFF"/>
                </a:solidFill>
              </a14:hiddenFill>
            </a:ext>
          </a:extLst>
        </p:spPr>
      </p:pic>
      <p:pic>
        <p:nvPicPr>
          <p:cNvPr id="132" name="Picture 12" descr="Traffic_Jam"/>
          <p:cNvPicPr>
            <a:picLocks noChangeAspect="1" noChangeArrowheads="1"/>
          </p:cNvPicPr>
          <p:nvPr/>
        </p:nvPicPr>
        <p:blipFill>
          <a:blip r:embed="rId24" cstate="print">
            <a:extLst>
              <a:ext uri="{28A0092B-C50C-407E-A947-70E740481C1C}">
                <a14:useLocalDpi xmlns:a14="http://schemas.microsoft.com/office/drawing/2010/main" val="0"/>
              </a:ext>
            </a:extLst>
          </a:blip>
          <a:srcRect r="27527"/>
          <a:stretch>
            <a:fillRect/>
          </a:stretch>
        </p:blipFill>
        <p:spPr bwMode="auto">
          <a:xfrm>
            <a:off x="18205" y="1342607"/>
            <a:ext cx="397834" cy="366941"/>
          </a:xfrm>
          <a:prstGeom prst="rect">
            <a:avLst/>
          </a:prstGeom>
          <a:noFill/>
          <a:extLst>
            <a:ext uri="{909E8E84-426E-40dd-AFC4-6F175D3DCCD1}">
              <a14:hiddenFill xmlns="" xmlns:a14="http://schemas.microsoft.com/office/drawing/2010/main">
                <a:solidFill>
                  <a:srgbClr val="FFFFFF"/>
                </a:solidFill>
              </a14:hiddenFill>
            </a:ext>
          </a:extLst>
        </p:spPr>
      </p:pic>
      <p:pic>
        <p:nvPicPr>
          <p:cNvPr id="133" name="Picture 4"/>
          <p:cNvPicPr>
            <a:picLocks noChangeAspect="1" noChangeArrowheads="1"/>
          </p:cNvPicPr>
          <p:nvPr/>
        </p:nvPicPr>
        <p:blipFill>
          <a:blip r:embed="rId25" cstate="print">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2675575" y="4575143"/>
            <a:ext cx="429663" cy="6979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134" name="Elbow Connector 149"/>
          <p:cNvCxnSpPr>
            <a:stCxn id="133" idx="0"/>
            <a:endCxn id="180" idx="2"/>
          </p:cNvCxnSpPr>
          <p:nvPr/>
        </p:nvCxnSpPr>
        <p:spPr bwMode="auto">
          <a:xfrm flipH="1" flipV="1">
            <a:off x="2890406" y="2692515"/>
            <a:ext cx="1" cy="1882629"/>
          </a:xfrm>
          <a:prstGeom prst="straightConnector1">
            <a:avLst/>
          </a:prstGeom>
          <a:noFill/>
          <a:ln w="6350" cap="flat" cmpd="sng" algn="ctr">
            <a:solidFill>
              <a:srgbClr val="000099"/>
            </a:solidFill>
            <a:prstDash val="solid"/>
            <a:round/>
            <a:headEnd type="none" w="med" len="med"/>
            <a:tailEnd type="triangle"/>
          </a:ln>
          <a:effectLst/>
        </p:spPr>
      </p:cxnSp>
      <p:pic>
        <p:nvPicPr>
          <p:cNvPr id="135" name="Picture 134"/>
          <p:cNvPicPr>
            <a:picLocks noChangeAspect="1"/>
          </p:cNvPicPr>
          <p:nvPr/>
        </p:nvPicPr>
        <p:blipFill>
          <a:blip r:embed="rId26" cstate="print">
            <a:clrChange>
              <a:clrFrom>
                <a:srgbClr val="F7FBFA"/>
              </a:clrFrom>
              <a:clrTo>
                <a:srgbClr val="F7FBFA">
                  <a:alpha val="0"/>
                </a:srgbClr>
              </a:clrTo>
            </a:clrChange>
            <a:grayscl/>
            <a:extLst>
              <a:ext uri="{28A0092B-C50C-407E-A947-70E740481C1C}">
                <a14:useLocalDpi xmlns:a14="http://schemas.microsoft.com/office/drawing/2010/main" val="0"/>
              </a:ext>
            </a:extLst>
          </a:blip>
          <a:stretch>
            <a:fillRect/>
          </a:stretch>
        </p:blipFill>
        <p:spPr>
          <a:xfrm>
            <a:off x="1258605" y="2032171"/>
            <a:ext cx="857193" cy="649887"/>
          </a:xfrm>
          <a:prstGeom prst="rect">
            <a:avLst/>
          </a:prstGeom>
        </p:spPr>
      </p:pic>
      <p:cxnSp>
        <p:nvCxnSpPr>
          <p:cNvPr id="136" name="Elbow Connector 135"/>
          <p:cNvCxnSpPr>
            <a:cxnSpLocks/>
            <a:stCxn id="131" idx="2"/>
            <a:endCxn id="135" idx="1"/>
          </p:cNvCxnSpPr>
          <p:nvPr/>
        </p:nvCxnSpPr>
        <p:spPr bwMode="auto">
          <a:xfrm rot="16200000" flipH="1">
            <a:off x="750132" y="1848642"/>
            <a:ext cx="652040" cy="364904"/>
          </a:xfrm>
          <a:prstGeom prst="bentConnector2">
            <a:avLst/>
          </a:prstGeom>
          <a:noFill/>
          <a:ln w="6350" cap="flat" cmpd="sng" algn="ctr">
            <a:solidFill>
              <a:srgbClr val="000099"/>
            </a:solidFill>
            <a:prstDash val="solid"/>
            <a:round/>
            <a:headEnd type="none" w="med" len="med"/>
            <a:tailEnd type="triangle"/>
          </a:ln>
          <a:effectLst/>
        </p:spPr>
      </p:cxnSp>
      <p:cxnSp>
        <p:nvCxnSpPr>
          <p:cNvPr id="137" name="Elbow Connector 136"/>
          <p:cNvCxnSpPr>
            <a:stCxn id="132" idx="2"/>
            <a:endCxn id="135" idx="1"/>
          </p:cNvCxnSpPr>
          <p:nvPr/>
        </p:nvCxnSpPr>
        <p:spPr bwMode="auto">
          <a:xfrm rot="16200000" flipH="1">
            <a:off x="414081" y="1512589"/>
            <a:ext cx="647567" cy="1041482"/>
          </a:xfrm>
          <a:prstGeom prst="bentConnector2">
            <a:avLst/>
          </a:prstGeom>
          <a:noFill/>
          <a:ln w="6350" cap="flat" cmpd="sng" algn="ctr">
            <a:solidFill>
              <a:srgbClr val="000099"/>
            </a:solidFill>
            <a:prstDash val="solid"/>
            <a:round/>
            <a:headEnd type="none" w="med" len="med"/>
            <a:tailEnd type="triangle"/>
          </a:ln>
          <a:effectLst/>
        </p:spPr>
      </p:cxnSp>
      <p:cxnSp>
        <p:nvCxnSpPr>
          <p:cNvPr id="138" name="Elbow Connector 149"/>
          <p:cNvCxnSpPr>
            <a:stCxn id="135" idx="3"/>
            <a:endCxn id="180" idx="1"/>
          </p:cNvCxnSpPr>
          <p:nvPr/>
        </p:nvCxnSpPr>
        <p:spPr bwMode="auto">
          <a:xfrm flipV="1">
            <a:off x="2115797" y="2357114"/>
            <a:ext cx="322474" cy="1"/>
          </a:xfrm>
          <a:prstGeom prst="straightConnector1">
            <a:avLst/>
          </a:prstGeom>
          <a:noFill/>
          <a:ln w="12700" cap="flat" cmpd="sng" algn="ctr">
            <a:solidFill>
              <a:srgbClr val="000099"/>
            </a:solidFill>
            <a:prstDash val="solid"/>
            <a:round/>
            <a:headEnd type="none" w="med" len="med"/>
            <a:tailEnd type="triangle"/>
          </a:ln>
          <a:effectLst/>
        </p:spPr>
      </p:cxnSp>
      <p:pic>
        <p:nvPicPr>
          <p:cNvPr id="139" name="Picture 138"/>
          <p:cNvPicPr>
            <a:picLocks noChangeAspect="1"/>
          </p:cNvPicPr>
          <p:nvPr/>
        </p:nvPicPr>
        <p:blipFill>
          <a:blip r:embed="rId2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31774" y="1296229"/>
            <a:ext cx="710852" cy="568681"/>
          </a:xfrm>
          <a:prstGeom prst="rect">
            <a:avLst/>
          </a:prstGeom>
        </p:spPr>
      </p:pic>
      <p:cxnSp>
        <p:nvCxnSpPr>
          <p:cNvPr id="140" name="Elbow Connector 318"/>
          <p:cNvCxnSpPr>
            <a:stCxn id="139" idx="2"/>
            <a:endCxn id="135" idx="0"/>
          </p:cNvCxnSpPr>
          <p:nvPr/>
        </p:nvCxnSpPr>
        <p:spPr bwMode="auto">
          <a:xfrm>
            <a:off x="1687201" y="1864910"/>
            <a:ext cx="1" cy="167261"/>
          </a:xfrm>
          <a:prstGeom prst="straightConnector1">
            <a:avLst/>
          </a:prstGeom>
          <a:noFill/>
          <a:ln w="6350" cap="flat" cmpd="sng" algn="ctr">
            <a:solidFill>
              <a:srgbClr val="000099"/>
            </a:solidFill>
            <a:prstDash val="solid"/>
            <a:round/>
            <a:headEnd type="none" w="med" len="med"/>
            <a:tailEnd type="triangle"/>
          </a:ln>
          <a:effectLst/>
        </p:spPr>
      </p:cxnSp>
      <p:sp>
        <p:nvSpPr>
          <p:cNvPr id="141" name="TextBox 140"/>
          <p:cNvSpPr txBox="1"/>
          <p:nvPr/>
        </p:nvSpPr>
        <p:spPr>
          <a:xfrm>
            <a:off x="1177411" y="857667"/>
            <a:ext cx="1019581" cy="400110"/>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Remote sensing</a:t>
            </a:r>
            <a:endParaRPr lang="el-GR" sz="1000" dirty="0">
              <a:solidFill>
                <a:srgbClr val="000099"/>
              </a:solidFill>
              <a:latin typeface="Arial" panose="020B0604020202020204" pitchFamily="34" charset="0"/>
              <a:cs typeface="Arial" panose="020B0604020202020204" pitchFamily="34" charset="0"/>
            </a:endParaRPr>
          </a:p>
        </p:txBody>
      </p:sp>
      <p:pic>
        <p:nvPicPr>
          <p:cNvPr id="142" name="Picture 141"/>
          <p:cNvPicPr>
            <a:picLocks noChangeAspect="1"/>
          </p:cNvPicPr>
          <p:nvPr/>
        </p:nvPicPr>
        <p:blipFill>
          <a:blip r:embed="rId28" cstate="print">
            <a:clrChange>
              <a:clrFrom>
                <a:srgbClr val="FEFFFF"/>
              </a:clrFrom>
              <a:clrTo>
                <a:srgbClr val="FEFFFF">
                  <a:alpha val="0"/>
                </a:srgbClr>
              </a:clrTo>
            </a:clrChange>
            <a:extLst>
              <a:ext uri="{28A0092B-C50C-407E-A947-70E740481C1C}">
                <a14:useLocalDpi xmlns:a14="http://schemas.microsoft.com/office/drawing/2010/main" val="0"/>
              </a:ext>
            </a:extLst>
          </a:blip>
          <a:stretch>
            <a:fillRect/>
          </a:stretch>
        </p:blipFill>
        <p:spPr>
          <a:xfrm>
            <a:off x="183506" y="2798060"/>
            <a:ext cx="761895" cy="510029"/>
          </a:xfrm>
          <a:prstGeom prst="rect">
            <a:avLst/>
          </a:prstGeom>
        </p:spPr>
      </p:pic>
      <p:sp>
        <p:nvSpPr>
          <p:cNvPr id="143" name="TextBox 142"/>
          <p:cNvSpPr txBox="1"/>
          <p:nvPr/>
        </p:nvSpPr>
        <p:spPr>
          <a:xfrm>
            <a:off x="55585" y="3329948"/>
            <a:ext cx="1017734" cy="400110"/>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Environmental analysis</a:t>
            </a:r>
            <a:endParaRPr lang="el-GR" sz="1000" dirty="0">
              <a:solidFill>
                <a:srgbClr val="000099"/>
              </a:solidFill>
              <a:latin typeface="Arial" panose="020B0604020202020204" pitchFamily="34" charset="0"/>
              <a:cs typeface="Arial" panose="020B0604020202020204" pitchFamily="34" charset="0"/>
            </a:endParaRPr>
          </a:p>
        </p:txBody>
      </p:sp>
      <p:cxnSp>
        <p:nvCxnSpPr>
          <p:cNvPr id="144" name="Elbow Connector 143"/>
          <p:cNvCxnSpPr>
            <a:stCxn id="142" idx="0"/>
            <a:endCxn id="135" idx="1"/>
          </p:cNvCxnSpPr>
          <p:nvPr/>
        </p:nvCxnSpPr>
        <p:spPr bwMode="auto">
          <a:xfrm rot="5400000" flipH="1" flipV="1">
            <a:off x="691057" y="2230513"/>
            <a:ext cx="440945" cy="694151"/>
          </a:xfrm>
          <a:prstGeom prst="bentConnector2">
            <a:avLst/>
          </a:prstGeom>
          <a:noFill/>
          <a:ln w="6350" cap="flat" cmpd="sng" algn="ctr">
            <a:solidFill>
              <a:srgbClr val="000099"/>
            </a:solidFill>
            <a:prstDash val="solid"/>
            <a:round/>
            <a:headEnd type="none" w="med" len="med"/>
            <a:tailEnd type="triangle"/>
          </a:ln>
          <a:effectLst/>
        </p:spPr>
      </p:cxnSp>
      <p:pic>
        <p:nvPicPr>
          <p:cNvPr id="145" name="Picture 144"/>
          <p:cNvPicPr>
            <a:picLocks noChangeAspect="1"/>
          </p:cNvPicPr>
          <p:nvPr/>
        </p:nvPicPr>
        <p:blipFill>
          <a:blip r:embed="rId29">
            <a:clrChange>
              <a:clrFrom>
                <a:srgbClr val="FFFFFF"/>
              </a:clrFrom>
              <a:clrTo>
                <a:srgbClr val="FFFFFF">
                  <a:alpha val="0"/>
                </a:srgbClr>
              </a:clrTo>
            </a:clrChange>
          </a:blip>
          <a:stretch>
            <a:fillRect/>
          </a:stretch>
        </p:blipFill>
        <p:spPr>
          <a:xfrm>
            <a:off x="4034867" y="4702643"/>
            <a:ext cx="1003719" cy="781083"/>
          </a:xfrm>
          <a:prstGeom prst="rect">
            <a:avLst/>
          </a:prstGeom>
        </p:spPr>
      </p:pic>
      <p:cxnSp>
        <p:nvCxnSpPr>
          <p:cNvPr id="146" name="Elbow Connector 271"/>
          <p:cNvCxnSpPr>
            <a:stCxn id="145" idx="3"/>
            <a:endCxn id="124" idx="2"/>
          </p:cNvCxnSpPr>
          <p:nvPr/>
        </p:nvCxnSpPr>
        <p:spPr bwMode="auto">
          <a:xfrm>
            <a:off x="5038586" y="5093185"/>
            <a:ext cx="739469" cy="845003"/>
          </a:xfrm>
          <a:prstGeom prst="bentConnector3">
            <a:avLst>
              <a:gd name="adj1" fmla="val 20576"/>
            </a:avLst>
          </a:prstGeom>
          <a:noFill/>
          <a:ln w="6350" cap="flat" cmpd="sng" algn="ctr">
            <a:solidFill>
              <a:srgbClr val="FF0000"/>
            </a:solidFill>
            <a:prstDash val="solid"/>
            <a:round/>
            <a:headEnd type="triangle" w="med" len="med"/>
            <a:tailEnd type="triangle"/>
          </a:ln>
          <a:effectLst/>
        </p:spPr>
      </p:cxnSp>
      <p:cxnSp>
        <p:nvCxnSpPr>
          <p:cNvPr id="147" name="Elbow Connector 271"/>
          <p:cNvCxnSpPr>
            <a:cxnSpLocks/>
            <a:stCxn id="43" idx="2"/>
            <a:endCxn id="145" idx="0"/>
          </p:cNvCxnSpPr>
          <p:nvPr/>
        </p:nvCxnSpPr>
        <p:spPr bwMode="auto">
          <a:xfrm rot="16200000" flipH="1">
            <a:off x="3478975" y="3644891"/>
            <a:ext cx="1731482" cy="384020"/>
          </a:xfrm>
          <a:prstGeom prst="bentConnector3">
            <a:avLst>
              <a:gd name="adj1" fmla="val 80806"/>
            </a:avLst>
          </a:prstGeom>
          <a:noFill/>
          <a:ln w="6350" cap="flat" cmpd="sng" algn="ctr">
            <a:solidFill>
              <a:srgbClr val="FF0000"/>
            </a:solidFill>
            <a:prstDash val="solid"/>
            <a:round/>
            <a:headEnd type="triangle" w="med" len="med"/>
            <a:tailEnd type="triangle"/>
          </a:ln>
          <a:effectLst/>
        </p:spPr>
      </p:cxnSp>
      <p:pic>
        <p:nvPicPr>
          <p:cNvPr id="148" name="Picture 147"/>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4185759" y="3280784"/>
            <a:ext cx="701932" cy="682434"/>
          </a:xfrm>
          <a:prstGeom prst="rect">
            <a:avLst/>
          </a:prstGeom>
        </p:spPr>
      </p:pic>
      <p:sp>
        <p:nvSpPr>
          <p:cNvPr id="149" name="TextBox 148"/>
          <p:cNvSpPr txBox="1"/>
          <p:nvPr/>
        </p:nvSpPr>
        <p:spPr>
          <a:xfrm>
            <a:off x="4015756" y="3912005"/>
            <a:ext cx="1041938" cy="400110"/>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Human biosampling</a:t>
            </a:r>
            <a:endParaRPr lang="el-GR" sz="1000" dirty="0">
              <a:solidFill>
                <a:srgbClr val="C00000"/>
              </a:solidFill>
              <a:latin typeface="Arial" panose="020B0604020202020204" pitchFamily="34" charset="0"/>
              <a:cs typeface="Arial" panose="020B0604020202020204" pitchFamily="34" charset="0"/>
            </a:endParaRPr>
          </a:p>
        </p:txBody>
      </p:sp>
      <p:pic>
        <p:nvPicPr>
          <p:cNvPr id="150" name="Picture 149"/>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686190" y="3836720"/>
            <a:ext cx="1114774" cy="1049293"/>
          </a:xfrm>
          <a:prstGeom prst="rect">
            <a:avLst/>
          </a:prstGeom>
        </p:spPr>
      </p:pic>
      <p:sp>
        <p:nvSpPr>
          <p:cNvPr id="151" name="TextBox 150"/>
          <p:cNvSpPr txBox="1"/>
          <p:nvPr/>
        </p:nvSpPr>
        <p:spPr>
          <a:xfrm>
            <a:off x="510588" y="4886012"/>
            <a:ext cx="1166661" cy="400110"/>
          </a:xfrm>
          <a:prstGeom prst="rect">
            <a:avLst/>
          </a:prstGeom>
          <a:noFill/>
        </p:spPr>
        <p:txBody>
          <a:bodyPr wrap="square" rtlCol="0">
            <a:spAutoFit/>
          </a:bodyPr>
          <a:lstStyle/>
          <a:p>
            <a:pPr algn="ctr">
              <a:lnSpc>
                <a:spcPts val="1200"/>
              </a:lnSpc>
            </a:pPr>
            <a:r>
              <a:rPr lang="en-US" sz="1000" dirty="0">
                <a:solidFill>
                  <a:srgbClr val="000099"/>
                </a:solidFill>
                <a:latin typeface="Arial" panose="020B0604020202020204" pitchFamily="34" charset="0"/>
                <a:cs typeface="Arial" panose="020B0604020202020204" pitchFamily="34" charset="0"/>
              </a:rPr>
              <a:t>Agent based modelling</a:t>
            </a:r>
            <a:endParaRPr lang="el-GR" sz="1000" dirty="0">
              <a:solidFill>
                <a:srgbClr val="000099"/>
              </a:solidFill>
              <a:latin typeface="Arial" panose="020B0604020202020204" pitchFamily="34" charset="0"/>
              <a:cs typeface="Arial" panose="020B0604020202020204" pitchFamily="34" charset="0"/>
            </a:endParaRPr>
          </a:p>
        </p:txBody>
      </p:sp>
      <p:cxnSp>
        <p:nvCxnSpPr>
          <p:cNvPr id="152" name="Elbow Connector 149"/>
          <p:cNvCxnSpPr>
            <a:stCxn id="150" idx="3"/>
            <a:endCxn id="180" idx="1"/>
          </p:cNvCxnSpPr>
          <p:nvPr/>
        </p:nvCxnSpPr>
        <p:spPr bwMode="auto">
          <a:xfrm flipV="1">
            <a:off x="1800965" y="2357114"/>
            <a:ext cx="637307" cy="2004253"/>
          </a:xfrm>
          <a:prstGeom prst="bentConnector3">
            <a:avLst>
              <a:gd name="adj1" fmla="val 64253"/>
            </a:avLst>
          </a:prstGeom>
          <a:noFill/>
          <a:ln w="6350" cap="flat" cmpd="sng" algn="ctr">
            <a:solidFill>
              <a:srgbClr val="000099"/>
            </a:solidFill>
            <a:prstDash val="solid"/>
            <a:round/>
            <a:headEnd type="none" w="med" len="med"/>
            <a:tailEnd type="triangle"/>
          </a:ln>
          <a:effectLst/>
        </p:spPr>
      </p:cxnSp>
      <p:cxnSp>
        <p:nvCxnSpPr>
          <p:cNvPr id="153" name="Elbow Connector 271"/>
          <p:cNvCxnSpPr>
            <a:cxnSpLocks/>
            <a:stCxn id="90" idx="2"/>
            <a:endCxn id="148" idx="0"/>
          </p:cNvCxnSpPr>
          <p:nvPr/>
        </p:nvCxnSpPr>
        <p:spPr bwMode="auto">
          <a:xfrm rot="5400000">
            <a:off x="4529761" y="2978126"/>
            <a:ext cx="309624" cy="295695"/>
          </a:xfrm>
          <a:prstGeom prst="bentConnector3">
            <a:avLst>
              <a:gd name="adj1" fmla="val 50000"/>
            </a:avLst>
          </a:prstGeom>
          <a:noFill/>
          <a:ln w="6350" cap="flat" cmpd="sng" algn="ctr">
            <a:solidFill>
              <a:srgbClr val="FF0000"/>
            </a:solidFill>
            <a:prstDash val="solid"/>
            <a:round/>
            <a:headEnd type="triangle" w="med" len="med"/>
            <a:tailEnd type="none"/>
          </a:ln>
          <a:effectLst/>
        </p:spPr>
      </p:cxnSp>
      <p:pic>
        <p:nvPicPr>
          <p:cNvPr id="154" name="Picture 153"/>
          <p:cNvPicPr>
            <a:picLocks noChangeAspect="1"/>
          </p:cNvPicPr>
          <p:nvPr/>
        </p:nvPicPr>
        <p:blipFill rotWithShape="1">
          <a:blip r:embed="rId32" cstate="print">
            <a:clrChange>
              <a:clrFrom>
                <a:srgbClr val="FFFFFF"/>
              </a:clrFrom>
              <a:clrTo>
                <a:srgbClr val="FFFFFF">
                  <a:alpha val="0"/>
                </a:srgbClr>
              </a:clrTo>
            </a:clrChange>
            <a:extLst>
              <a:ext uri="{28A0092B-C50C-407E-A947-70E740481C1C}">
                <a14:useLocalDpi xmlns:a14="http://schemas.microsoft.com/office/drawing/2010/main" val="0"/>
              </a:ext>
            </a:extLst>
          </a:blip>
          <a:srcRect l="11851" t="3011"/>
          <a:stretch/>
        </p:blipFill>
        <p:spPr>
          <a:xfrm>
            <a:off x="5684095" y="4811192"/>
            <a:ext cx="858977" cy="587756"/>
          </a:xfrm>
          <a:prstGeom prst="rect">
            <a:avLst/>
          </a:prstGeom>
        </p:spPr>
      </p:pic>
      <p:sp>
        <p:nvSpPr>
          <p:cNvPr id="155" name="TextBox 154"/>
          <p:cNvSpPr txBox="1"/>
          <p:nvPr/>
        </p:nvSpPr>
        <p:spPr>
          <a:xfrm>
            <a:off x="5602520" y="5372250"/>
            <a:ext cx="1083054" cy="246221"/>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Metabolomics</a:t>
            </a:r>
            <a:endParaRPr lang="el-GR" sz="1000" dirty="0">
              <a:solidFill>
                <a:srgbClr val="C00000"/>
              </a:solidFill>
              <a:latin typeface="Arial" panose="020B0604020202020204" pitchFamily="34" charset="0"/>
              <a:cs typeface="Arial" panose="020B0604020202020204" pitchFamily="34" charset="0"/>
            </a:endParaRPr>
          </a:p>
        </p:txBody>
      </p:sp>
      <p:cxnSp>
        <p:nvCxnSpPr>
          <p:cNvPr id="156" name="Elbow Connector 271"/>
          <p:cNvCxnSpPr>
            <a:stCxn id="154" idx="1"/>
            <a:endCxn id="145" idx="3"/>
          </p:cNvCxnSpPr>
          <p:nvPr/>
        </p:nvCxnSpPr>
        <p:spPr bwMode="auto">
          <a:xfrm rot="10800000">
            <a:off x="5038587" y="5093184"/>
            <a:ext cx="645509" cy="11886"/>
          </a:xfrm>
          <a:prstGeom prst="bentConnector3">
            <a:avLst>
              <a:gd name="adj1" fmla="val 50000"/>
            </a:avLst>
          </a:prstGeom>
          <a:noFill/>
          <a:ln w="6350" cap="flat" cmpd="sng" algn="ctr">
            <a:solidFill>
              <a:srgbClr val="FF0000"/>
            </a:solidFill>
            <a:prstDash val="solid"/>
            <a:round/>
            <a:headEnd type="triangle" w="med" len="med"/>
            <a:tailEnd type="triangle"/>
          </a:ln>
          <a:effectLst/>
        </p:spPr>
      </p:cxnSp>
      <p:sp>
        <p:nvSpPr>
          <p:cNvPr id="157" name="TextBox 156"/>
          <p:cNvSpPr txBox="1"/>
          <p:nvPr/>
        </p:nvSpPr>
        <p:spPr>
          <a:xfrm>
            <a:off x="3849665" y="5477991"/>
            <a:ext cx="1374123" cy="553998"/>
          </a:xfrm>
          <a:prstGeom prst="rect">
            <a:avLst/>
          </a:prstGeom>
          <a:noFill/>
        </p:spPr>
        <p:txBody>
          <a:bodyPr wrap="square" rtlCol="0">
            <a:spAutoFit/>
          </a:bodyPr>
          <a:lstStyle/>
          <a:p>
            <a:pPr algn="ctr">
              <a:lnSpc>
                <a:spcPts val="1200"/>
              </a:lnSpc>
            </a:pPr>
            <a:r>
              <a:rPr lang="en-US" sz="1000" dirty="0" err="1">
                <a:solidFill>
                  <a:srgbClr val="C00000"/>
                </a:solidFill>
                <a:latin typeface="Arial" panose="020B0604020202020204" pitchFamily="34" charset="0"/>
                <a:cs typeface="Arial" panose="020B0604020202020204" pitchFamily="34" charset="0"/>
              </a:rPr>
              <a:t>Fluxomics</a:t>
            </a:r>
            <a:endParaRPr lang="en-US" sz="1000" dirty="0">
              <a:solidFill>
                <a:srgbClr val="C00000"/>
              </a:solidFill>
              <a:latin typeface="Arial" panose="020B0604020202020204" pitchFamily="34" charset="0"/>
              <a:cs typeface="Arial" panose="020B0604020202020204" pitchFamily="34" charset="0"/>
            </a:endParaRPr>
          </a:p>
          <a:p>
            <a:pPr algn="ctr">
              <a:lnSpc>
                <a:spcPts val="1200"/>
              </a:lnSpc>
            </a:pPr>
            <a:r>
              <a:rPr lang="en-US" sz="1000" dirty="0">
                <a:solidFill>
                  <a:srgbClr val="C00000"/>
                </a:solidFill>
                <a:latin typeface="Arial" panose="020B0604020202020204" pitchFamily="34" charset="0"/>
                <a:cs typeface="Arial" panose="020B0604020202020204" pitchFamily="34" charset="0"/>
              </a:rPr>
              <a:t>(dynamic flux balance analysis)</a:t>
            </a:r>
            <a:endParaRPr lang="el-GR" sz="1000" dirty="0">
              <a:solidFill>
                <a:srgbClr val="C00000"/>
              </a:solidFill>
              <a:latin typeface="Arial" panose="020B0604020202020204" pitchFamily="34" charset="0"/>
              <a:cs typeface="Arial" panose="020B0604020202020204" pitchFamily="34" charset="0"/>
            </a:endParaRPr>
          </a:p>
        </p:txBody>
      </p:sp>
      <p:pic>
        <p:nvPicPr>
          <p:cNvPr id="158" name="Picture 157"/>
          <p:cNvPicPr>
            <a:picLocks noChangeAspect="1"/>
          </p:cNvPicPr>
          <p:nvPr/>
        </p:nvPicPr>
        <p:blipFill>
          <a:blip r:embed="rId33" cstate="print">
            <a:clrChange>
              <a:clrFrom>
                <a:srgbClr val="FDFDFD"/>
              </a:clrFrom>
              <a:clrTo>
                <a:srgbClr val="FDFDFD">
                  <a:alpha val="0"/>
                </a:srgbClr>
              </a:clrTo>
            </a:clrChange>
            <a:extLst>
              <a:ext uri="{28A0092B-C50C-407E-A947-70E740481C1C}">
                <a14:useLocalDpi xmlns:a14="http://schemas.microsoft.com/office/drawing/2010/main" val="0"/>
              </a:ext>
            </a:extLst>
          </a:blip>
          <a:stretch>
            <a:fillRect/>
          </a:stretch>
        </p:blipFill>
        <p:spPr>
          <a:xfrm>
            <a:off x="8103915" y="5644626"/>
            <a:ext cx="838200" cy="585705"/>
          </a:xfrm>
          <a:prstGeom prst="rect">
            <a:avLst/>
          </a:prstGeom>
        </p:spPr>
      </p:pic>
      <p:sp>
        <p:nvSpPr>
          <p:cNvPr id="159" name="TextBox 158"/>
          <p:cNvSpPr txBox="1"/>
          <p:nvPr/>
        </p:nvSpPr>
        <p:spPr>
          <a:xfrm>
            <a:off x="8001759" y="6146189"/>
            <a:ext cx="1097280" cy="400110"/>
          </a:xfrm>
          <a:prstGeom prst="rect">
            <a:avLst/>
          </a:prstGeom>
          <a:noFill/>
        </p:spPr>
        <p:txBody>
          <a:bodyPr wrap="square" lIns="0" rIns="0"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Pathway </a:t>
            </a:r>
          </a:p>
          <a:p>
            <a:pPr algn="ctr">
              <a:lnSpc>
                <a:spcPts val="1200"/>
              </a:lnSpc>
            </a:pPr>
            <a:r>
              <a:rPr lang="en-US" sz="1000" dirty="0">
                <a:solidFill>
                  <a:srgbClr val="C00000"/>
                </a:solidFill>
                <a:latin typeface="Arial" panose="020B0604020202020204" pitchFamily="34" charset="0"/>
                <a:cs typeface="Arial" panose="020B0604020202020204" pitchFamily="34" charset="0"/>
              </a:rPr>
              <a:t>analysis</a:t>
            </a:r>
            <a:endParaRPr lang="el-GR" sz="1000" dirty="0">
              <a:solidFill>
                <a:srgbClr val="C00000"/>
              </a:solidFill>
              <a:latin typeface="Arial" panose="020B0604020202020204" pitchFamily="34" charset="0"/>
              <a:cs typeface="Arial" panose="020B0604020202020204" pitchFamily="34" charset="0"/>
            </a:endParaRPr>
          </a:p>
        </p:txBody>
      </p:sp>
      <p:pic>
        <p:nvPicPr>
          <p:cNvPr id="160" name="Picture 159"/>
          <p:cNvPicPr>
            <a:picLocks noChangeAspect="1"/>
          </p:cNvPicPr>
          <p:nvPr/>
        </p:nvPicPr>
        <p:blipFill>
          <a:blip r:embed="rId34" cstate="print">
            <a:clrChange>
              <a:clrFrom>
                <a:srgbClr val="FAFAFA"/>
              </a:clrFrom>
              <a:clrTo>
                <a:srgbClr val="FAFAFA">
                  <a:alpha val="0"/>
                </a:srgbClr>
              </a:clrTo>
            </a:clrChange>
            <a:extLst>
              <a:ext uri="{28A0092B-C50C-407E-A947-70E740481C1C}">
                <a14:useLocalDpi xmlns:a14="http://schemas.microsoft.com/office/drawing/2010/main" val="0"/>
              </a:ext>
            </a:extLst>
          </a:blip>
          <a:stretch>
            <a:fillRect/>
          </a:stretch>
        </p:blipFill>
        <p:spPr>
          <a:xfrm>
            <a:off x="7012115" y="5633894"/>
            <a:ext cx="661429" cy="607171"/>
          </a:xfrm>
          <a:prstGeom prst="rect">
            <a:avLst/>
          </a:prstGeom>
        </p:spPr>
      </p:pic>
      <p:sp>
        <p:nvSpPr>
          <p:cNvPr id="161" name="TextBox 160"/>
          <p:cNvSpPr txBox="1"/>
          <p:nvPr/>
        </p:nvSpPr>
        <p:spPr>
          <a:xfrm>
            <a:off x="6782628" y="6137914"/>
            <a:ext cx="1100383" cy="400110"/>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Bioinformatics / systems biology</a:t>
            </a:r>
            <a:endParaRPr lang="el-GR" sz="1000" dirty="0">
              <a:solidFill>
                <a:srgbClr val="C00000"/>
              </a:solidFill>
              <a:latin typeface="Arial" panose="020B0604020202020204" pitchFamily="34" charset="0"/>
              <a:cs typeface="Arial" panose="020B0604020202020204" pitchFamily="34" charset="0"/>
            </a:endParaRPr>
          </a:p>
        </p:txBody>
      </p:sp>
      <p:pic>
        <p:nvPicPr>
          <p:cNvPr id="162" name="Picture 161"/>
          <p:cNvPicPr>
            <a:picLocks noChangeAspect="1"/>
          </p:cNvPicPr>
          <p:nvPr/>
        </p:nvPicPr>
        <p:blipFill>
          <a:blip r:embed="rId35" cstate="print">
            <a:extLst>
              <a:ext uri="{28A0092B-C50C-407E-A947-70E740481C1C}">
                <a14:useLocalDpi xmlns:a14="http://schemas.microsoft.com/office/drawing/2010/main" val="0"/>
              </a:ext>
            </a:extLst>
          </a:blip>
          <a:stretch>
            <a:fillRect/>
          </a:stretch>
        </p:blipFill>
        <p:spPr>
          <a:xfrm>
            <a:off x="6911613" y="1266826"/>
            <a:ext cx="1031845" cy="1027590"/>
          </a:xfrm>
          <a:prstGeom prst="rect">
            <a:avLst/>
          </a:prstGeom>
        </p:spPr>
      </p:pic>
      <p:cxnSp>
        <p:nvCxnSpPr>
          <p:cNvPr id="163" name="Elbow Connector 136"/>
          <p:cNvCxnSpPr>
            <a:stCxn id="162" idx="3"/>
            <a:endCxn id="6" idx="0"/>
          </p:cNvCxnSpPr>
          <p:nvPr/>
        </p:nvCxnSpPr>
        <p:spPr bwMode="auto">
          <a:xfrm>
            <a:off x="7943458" y="1780621"/>
            <a:ext cx="446261" cy="283254"/>
          </a:xfrm>
          <a:prstGeom prst="bentConnector2">
            <a:avLst/>
          </a:prstGeom>
          <a:noFill/>
          <a:ln w="12700" cap="flat" cmpd="sng" algn="ctr">
            <a:solidFill>
              <a:schemeClr val="accent3">
                <a:lumMod val="50000"/>
              </a:schemeClr>
            </a:solidFill>
            <a:prstDash val="solid"/>
            <a:round/>
            <a:headEnd type="none" w="med" len="med"/>
            <a:tailEnd type="triangle"/>
          </a:ln>
          <a:effectLst/>
        </p:spPr>
      </p:cxnSp>
      <p:cxnSp>
        <p:nvCxnSpPr>
          <p:cNvPr id="164" name="Elbow Connector 136"/>
          <p:cNvCxnSpPr>
            <a:stCxn id="5" idx="0"/>
            <a:endCxn id="162" idx="1"/>
          </p:cNvCxnSpPr>
          <p:nvPr/>
        </p:nvCxnSpPr>
        <p:spPr bwMode="auto">
          <a:xfrm rot="5400000" flipH="1" flipV="1">
            <a:off x="6648122" y="1688977"/>
            <a:ext cx="171844" cy="355135"/>
          </a:xfrm>
          <a:prstGeom prst="bentConnector2">
            <a:avLst/>
          </a:prstGeom>
          <a:noFill/>
          <a:ln w="12700" cap="flat" cmpd="sng" algn="ctr">
            <a:solidFill>
              <a:schemeClr val="accent3">
                <a:lumMod val="50000"/>
              </a:schemeClr>
            </a:solidFill>
            <a:prstDash val="solid"/>
            <a:round/>
            <a:headEnd type="none" w="med" len="med"/>
            <a:tailEnd type="triangle"/>
          </a:ln>
          <a:effectLst/>
        </p:spPr>
      </p:cxnSp>
      <p:sp>
        <p:nvSpPr>
          <p:cNvPr id="165" name="TextBox 164"/>
          <p:cNvSpPr txBox="1"/>
          <p:nvPr/>
        </p:nvSpPr>
        <p:spPr>
          <a:xfrm>
            <a:off x="6762459" y="2267631"/>
            <a:ext cx="1311507" cy="246221"/>
          </a:xfrm>
          <a:prstGeom prst="rect">
            <a:avLst/>
          </a:prstGeom>
          <a:noFill/>
        </p:spPr>
        <p:txBody>
          <a:bodyPr wrap="square" rtlCol="0">
            <a:spAutoFit/>
          </a:bodyPr>
          <a:lstStyle>
            <a:defPPr>
              <a:defRPr lang="el-GR"/>
            </a:defPPr>
            <a:lvl1pPr algn="ctr">
              <a:lnSpc>
                <a:spcPts val="1200"/>
              </a:lnSpc>
              <a:defRPr sz="1400">
                <a:solidFill>
                  <a:srgbClr val="C00000"/>
                </a:solidFill>
                <a:effectLst>
                  <a:outerShdw blurRad="38100" dist="38100" dir="2700000" algn="tl">
                    <a:srgbClr val="000000">
                      <a:alpha val="43137"/>
                    </a:srgbClr>
                  </a:outerShdw>
                </a:effectLst>
                <a:latin typeface="Eurostile" panose="020B0504020202050204" pitchFamily="34" charset="0"/>
              </a:defRPr>
            </a:lvl1pPr>
          </a:lstStyle>
          <a:p>
            <a:r>
              <a:rPr lang="en-US" sz="1000" dirty="0">
                <a:solidFill>
                  <a:schemeClr val="accent3">
                    <a:lumMod val="50000"/>
                  </a:schemeClr>
                </a:solidFill>
                <a:effectLst/>
                <a:latin typeface="Arial" panose="020B0604020202020204" pitchFamily="34" charset="0"/>
                <a:cs typeface="Arial" panose="020B0604020202020204" pitchFamily="34" charset="0"/>
              </a:rPr>
              <a:t>EWAS</a:t>
            </a:r>
            <a:endParaRPr lang="el-GR" sz="1000" dirty="0">
              <a:solidFill>
                <a:schemeClr val="accent3">
                  <a:lumMod val="50000"/>
                </a:schemeClr>
              </a:solidFill>
              <a:effectLst/>
              <a:latin typeface="Arial" panose="020B0604020202020204" pitchFamily="34" charset="0"/>
              <a:cs typeface="Arial" panose="020B0604020202020204" pitchFamily="34" charset="0"/>
            </a:endParaRPr>
          </a:p>
        </p:txBody>
      </p:sp>
      <p:pic>
        <p:nvPicPr>
          <p:cNvPr id="166" name="Picture 165"/>
          <p:cNvPicPr>
            <a:picLocks noChangeAspect="1"/>
          </p:cNvPicPr>
          <p:nvPr/>
        </p:nvPicPr>
        <p:blipFill>
          <a:blip r:embed="rId3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83281" y="3129636"/>
            <a:ext cx="721532" cy="541980"/>
          </a:xfrm>
          <a:prstGeom prst="rect">
            <a:avLst/>
          </a:prstGeom>
        </p:spPr>
      </p:pic>
      <p:sp>
        <p:nvSpPr>
          <p:cNvPr id="167" name="TextBox 166"/>
          <p:cNvSpPr txBox="1"/>
          <p:nvPr/>
        </p:nvSpPr>
        <p:spPr>
          <a:xfrm>
            <a:off x="5601914" y="3644058"/>
            <a:ext cx="1084266" cy="246221"/>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Epigenetics</a:t>
            </a:r>
            <a:endParaRPr lang="el-GR" sz="1000" dirty="0">
              <a:solidFill>
                <a:srgbClr val="C00000"/>
              </a:solidFill>
              <a:latin typeface="Arial" panose="020B0604020202020204" pitchFamily="34" charset="0"/>
              <a:cs typeface="Arial" panose="020B0604020202020204" pitchFamily="34" charset="0"/>
            </a:endParaRPr>
          </a:p>
        </p:txBody>
      </p:sp>
      <p:sp>
        <p:nvSpPr>
          <p:cNvPr id="168" name="Right Arrow 167"/>
          <p:cNvSpPr/>
          <p:nvPr/>
        </p:nvSpPr>
        <p:spPr bwMode="auto">
          <a:xfrm rot="10800000">
            <a:off x="3367456" y="2338401"/>
            <a:ext cx="392630" cy="318290"/>
          </a:xfrm>
          <a:prstGeom prst="rightArrow">
            <a:avLst/>
          </a:prstGeom>
          <a:noFill/>
          <a:ln w="15875" cap="flat" cmpd="sng" algn="ctr">
            <a:solidFill>
              <a:srgbClr val="000099"/>
            </a:solidFill>
            <a:prstDash val="sysDot"/>
            <a:round/>
            <a:headEnd type="none" w="med" len="med"/>
            <a:tailEnd type="none" w="med" len="med"/>
          </a:ln>
          <a:effectLst/>
        </p:spPr>
        <p:txBody>
          <a:bodyPr vert="horz" wrap="square" lIns="96838" tIns="47625" rIns="96838" bIns="47625" numCol="1" rtlCol="0" anchor="t" anchorCtr="0" compatLnSpc="1">
            <a:prstTxWarp prst="textNoShape">
              <a:avLst/>
            </a:prstTxWarp>
          </a:bodyPr>
          <a:lstStyle/>
          <a:p>
            <a:pPr marL="361950" indent="-361950" defTabSz="966788" eaLnBrk="0" fontAlgn="base" hangingPunct="0">
              <a:spcBef>
                <a:spcPct val="20000"/>
              </a:spcBef>
              <a:spcAft>
                <a:spcPct val="0"/>
              </a:spcAft>
              <a:tabLst>
                <a:tab pos="188913" algn="l"/>
              </a:tabLst>
            </a:pPr>
            <a:endParaRPr lang="el-GR" sz="1000">
              <a:latin typeface="Arial" panose="020B0604020202020204" pitchFamily="34" charset="0"/>
              <a:cs typeface="Arial" panose="020B0604020202020204" pitchFamily="34" charset="0"/>
            </a:endParaRPr>
          </a:p>
        </p:txBody>
      </p:sp>
      <p:cxnSp>
        <p:nvCxnSpPr>
          <p:cNvPr id="169" name="Elbow Connector 271"/>
          <p:cNvCxnSpPr>
            <a:stCxn id="160" idx="1"/>
            <a:endCxn id="154" idx="3"/>
          </p:cNvCxnSpPr>
          <p:nvPr/>
        </p:nvCxnSpPr>
        <p:spPr bwMode="auto">
          <a:xfrm rot="10800000">
            <a:off x="6543073" y="5105072"/>
            <a:ext cx="469043" cy="832409"/>
          </a:xfrm>
          <a:prstGeom prst="bentConnector3">
            <a:avLst>
              <a:gd name="adj1" fmla="val 50000"/>
            </a:avLst>
          </a:prstGeom>
          <a:noFill/>
          <a:ln w="6350" cap="flat" cmpd="sng" algn="ctr">
            <a:solidFill>
              <a:srgbClr val="FF0000"/>
            </a:solidFill>
            <a:prstDash val="solid"/>
            <a:round/>
            <a:headEnd type="triangle" w="med" len="med"/>
            <a:tailEnd type="none"/>
          </a:ln>
          <a:effectLst/>
        </p:spPr>
      </p:cxnSp>
      <p:cxnSp>
        <p:nvCxnSpPr>
          <p:cNvPr id="170" name="Elbow Connector 271"/>
          <p:cNvCxnSpPr>
            <a:stCxn id="160" idx="1"/>
            <a:endCxn id="124" idx="0"/>
          </p:cNvCxnSpPr>
          <p:nvPr/>
        </p:nvCxnSpPr>
        <p:spPr bwMode="auto">
          <a:xfrm flipH="1">
            <a:off x="6510042" y="5937479"/>
            <a:ext cx="502073" cy="708"/>
          </a:xfrm>
          <a:prstGeom prst="straightConnector1">
            <a:avLst/>
          </a:prstGeom>
          <a:noFill/>
          <a:ln w="6350" cap="flat" cmpd="sng" algn="ctr">
            <a:solidFill>
              <a:srgbClr val="FF0000"/>
            </a:solidFill>
            <a:prstDash val="solid"/>
            <a:round/>
            <a:headEnd type="triangle" w="med" len="med"/>
            <a:tailEnd type="none"/>
          </a:ln>
          <a:effectLst/>
        </p:spPr>
      </p:cxnSp>
      <p:cxnSp>
        <p:nvCxnSpPr>
          <p:cNvPr id="171" name="Elbow Connector 271"/>
          <p:cNvCxnSpPr>
            <a:stCxn id="158" idx="1"/>
            <a:endCxn id="160" idx="3"/>
          </p:cNvCxnSpPr>
          <p:nvPr/>
        </p:nvCxnSpPr>
        <p:spPr bwMode="auto">
          <a:xfrm flipH="1">
            <a:off x="7673543" y="5937479"/>
            <a:ext cx="430372" cy="1"/>
          </a:xfrm>
          <a:prstGeom prst="straightConnector1">
            <a:avLst/>
          </a:prstGeom>
          <a:noFill/>
          <a:ln w="6350" cap="flat" cmpd="sng" algn="ctr">
            <a:solidFill>
              <a:srgbClr val="FF0000"/>
            </a:solidFill>
            <a:prstDash val="solid"/>
            <a:round/>
            <a:headEnd type="triangle" w="med" len="med"/>
            <a:tailEnd type="none"/>
          </a:ln>
          <a:effectLst/>
        </p:spPr>
      </p:cxnSp>
      <p:cxnSp>
        <p:nvCxnSpPr>
          <p:cNvPr id="172" name="Elbow Connector 271"/>
          <p:cNvCxnSpPr>
            <a:stCxn id="160" idx="1"/>
            <a:endCxn id="166" idx="3"/>
          </p:cNvCxnSpPr>
          <p:nvPr/>
        </p:nvCxnSpPr>
        <p:spPr bwMode="auto">
          <a:xfrm rot="10800000">
            <a:off x="6504815" y="3400628"/>
            <a:ext cx="507301" cy="2536853"/>
          </a:xfrm>
          <a:prstGeom prst="bentConnector3">
            <a:avLst>
              <a:gd name="adj1" fmla="val 22546"/>
            </a:avLst>
          </a:prstGeom>
          <a:noFill/>
          <a:ln w="6350" cap="flat" cmpd="sng" algn="ctr">
            <a:solidFill>
              <a:srgbClr val="FF0000"/>
            </a:solidFill>
            <a:prstDash val="solid"/>
            <a:round/>
            <a:headEnd type="triangle" w="med" len="med"/>
            <a:tailEnd type="none"/>
          </a:ln>
          <a:effectLst/>
        </p:spPr>
      </p:cxnSp>
      <p:cxnSp>
        <p:nvCxnSpPr>
          <p:cNvPr id="173" name="Elbow Connector 271"/>
          <p:cNvCxnSpPr>
            <a:stCxn id="166" idx="1"/>
            <a:endCxn id="148" idx="3"/>
          </p:cNvCxnSpPr>
          <p:nvPr/>
        </p:nvCxnSpPr>
        <p:spPr bwMode="auto">
          <a:xfrm rot="10800000" flipV="1">
            <a:off x="4887691" y="3400626"/>
            <a:ext cx="895590" cy="221375"/>
          </a:xfrm>
          <a:prstGeom prst="bentConnector3">
            <a:avLst>
              <a:gd name="adj1" fmla="val 50000"/>
            </a:avLst>
          </a:prstGeom>
          <a:noFill/>
          <a:ln w="6350" cap="flat" cmpd="sng" algn="ctr">
            <a:solidFill>
              <a:srgbClr val="FF0000"/>
            </a:solidFill>
            <a:prstDash val="solid"/>
            <a:round/>
            <a:headEnd type="triangle" w="med" len="med"/>
            <a:tailEnd type="none"/>
          </a:ln>
          <a:effectLst/>
        </p:spPr>
      </p:cxnSp>
      <p:cxnSp>
        <p:nvCxnSpPr>
          <p:cNvPr id="174" name="Elbow Connector 271"/>
          <p:cNvCxnSpPr>
            <a:stCxn id="154" idx="1"/>
            <a:endCxn id="148" idx="3"/>
          </p:cNvCxnSpPr>
          <p:nvPr/>
        </p:nvCxnSpPr>
        <p:spPr bwMode="auto">
          <a:xfrm rot="10800000">
            <a:off x="4887693" y="3622003"/>
            <a:ext cx="796403" cy="1483069"/>
          </a:xfrm>
          <a:prstGeom prst="bentConnector3">
            <a:avLst>
              <a:gd name="adj1" fmla="val 50000"/>
            </a:avLst>
          </a:prstGeom>
          <a:noFill/>
          <a:ln w="6350" cap="flat" cmpd="sng" algn="ctr">
            <a:solidFill>
              <a:srgbClr val="FF0000"/>
            </a:solidFill>
            <a:prstDash val="solid"/>
            <a:round/>
            <a:headEnd type="triangle" w="med" len="med"/>
            <a:tailEnd type="none"/>
          </a:ln>
          <a:effectLst/>
        </p:spPr>
      </p:cxnSp>
      <p:cxnSp>
        <p:nvCxnSpPr>
          <p:cNvPr id="175" name="Elbow Connector 271"/>
          <p:cNvCxnSpPr>
            <a:stCxn id="124" idx="2"/>
            <a:endCxn id="148" idx="3"/>
          </p:cNvCxnSpPr>
          <p:nvPr/>
        </p:nvCxnSpPr>
        <p:spPr bwMode="auto">
          <a:xfrm rot="10800000">
            <a:off x="4887693" y="3622001"/>
            <a:ext cx="890363" cy="2316186"/>
          </a:xfrm>
          <a:prstGeom prst="bentConnector3">
            <a:avLst>
              <a:gd name="adj1" fmla="val 60780"/>
            </a:avLst>
          </a:prstGeom>
          <a:noFill/>
          <a:ln w="6350" cap="flat" cmpd="sng" algn="ctr">
            <a:solidFill>
              <a:srgbClr val="FF0000"/>
            </a:solidFill>
            <a:prstDash val="solid"/>
            <a:round/>
            <a:headEnd type="triangle" w="med" len="med"/>
            <a:tailEnd type="none"/>
          </a:ln>
          <a:effectLst/>
        </p:spPr>
      </p:cxnSp>
      <p:pic>
        <p:nvPicPr>
          <p:cNvPr id="176" name="Picture 175"/>
          <p:cNvPicPr>
            <a:picLocks noChangeAspect="1"/>
          </p:cNvPicPr>
          <p:nvPr/>
        </p:nvPicPr>
        <p:blipFill>
          <a:blip r:embed="rId37" cstate="print">
            <a:extLst>
              <a:ext uri="{28A0092B-C50C-407E-A947-70E740481C1C}">
                <a14:useLocalDpi xmlns:a14="http://schemas.microsoft.com/office/drawing/2010/main" val="0"/>
              </a:ext>
            </a:extLst>
          </a:blip>
          <a:stretch>
            <a:fillRect/>
          </a:stretch>
        </p:blipFill>
        <p:spPr>
          <a:xfrm>
            <a:off x="5731078" y="3730059"/>
            <a:ext cx="825941" cy="845085"/>
          </a:xfrm>
          <a:prstGeom prst="rect">
            <a:avLst/>
          </a:prstGeom>
        </p:spPr>
      </p:pic>
      <p:sp>
        <p:nvSpPr>
          <p:cNvPr id="177" name="TextBox 176"/>
          <p:cNvSpPr txBox="1"/>
          <p:nvPr/>
        </p:nvSpPr>
        <p:spPr>
          <a:xfrm>
            <a:off x="5665069" y="4538771"/>
            <a:ext cx="957958" cy="246221"/>
          </a:xfrm>
          <a:prstGeom prst="rect">
            <a:avLst/>
          </a:prstGeom>
          <a:noFill/>
        </p:spPr>
        <p:txBody>
          <a:bodyPr wrap="square" rtlCol="0">
            <a:spAutoFit/>
          </a:bodyPr>
          <a:lstStyle/>
          <a:p>
            <a:pPr algn="ctr">
              <a:lnSpc>
                <a:spcPts val="1200"/>
              </a:lnSpc>
            </a:pPr>
            <a:r>
              <a:rPr lang="en-US" sz="1000" dirty="0">
                <a:solidFill>
                  <a:srgbClr val="C00000"/>
                </a:solidFill>
                <a:latin typeface="Arial" panose="020B0604020202020204" pitchFamily="34" charset="0"/>
                <a:cs typeface="Arial" panose="020B0604020202020204" pitchFamily="34" charset="0"/>
              </a:rPr>
              <a:t>Genomics</a:t>
            </a:r>
            <a:endParaRPr lang="el-GR" sz="1000" dirty="0">
              <a:solidFill>
                <a:srgbClr val="C00000"/>
              </a:solidFill>
              <a:latin typeface="Arial" panose="020B0604020202020204" pitchFamily="34" charset="0"/>
              <a:cs typeface="Arial" panose="020B0604020202020204" pitchFamily="34" charset="0"/>
            </a:endParaRPr>
          </a:p>
        </p:txBody>
      </p:sp>
      <p:cxnSp>
        <p:nvCxnSpPr>
          <p:cNvPr id="178" name="Elbow Connector 271"/>
          <p:cNvCxnSpPr>
            <a:stCxn id="176" idx="1"/>
            <a:endCxn id="148" idx="3"/>
          </p:cNvCxnSpPr>
          <p:nvPr/>
        </p:nvCxnSpPr>
        <p:spPr bwMode="auto">
          <a:xfrm rot="10800000">
            <a:off x="4887691" y="3622001"/>
            <a:ext cx="843386" cy="530600"/>
          </a:xfrm>
          <a:prstGeom prst="bentConnector3">
            <a:avLst>
              <a:gd name="adj1" fmla="val 47128"/>
            </a:avLst>
          </a:prstGeom>
          <a:noFill/>
          <a:ln w="6350" cap="flat" cmpd="sng" algn="ctr">
            <a:solidFill>
              <a:srgbClr val="FF0000"/>
            </a:solidFill>
            <a:prstDash val="solid"/>
            <a:round/>
            <a:headEnd type="triangle" w="med" len="med"/>
            <a:tailEnd type="none"/>
          </a:ln>
          <a:effectLst/>
        </p:spPr>
      </p:cxnSp>
      <p:cxnSp>
        <p:nvCxnSpPr>
          <p:cNvPr id="179" name="Elbow Connector 271"/>
          <p:cNvCxnSpPr>
            <a:stCxn id="160" idx="1"/>
            <a:endCxn id="176" idx="3"/>
          </p:cNvCxnSpPr>
          <p:nvPr/>
        </p:nvCxnSpPr>
        <p:spPr bwMode="auto">
          <a:xfrm rot="10800000">
            <a:off x="6557018" y="4152601"/>
            <a:ext cx="455096" cy="1784878"/>
          </a:xfrm>
          <a:prstGeom prst="bentConnector3">
            <a:avLst>
              <a:gd name="adj1" fmla="val 39677"/>
            </a:avLst>
          </a:prstGeom>
          <a:noFill/>
          <a:ln w="6350" cap="flat" cmpd="sng" algn="ctr">
            <a:solidFill>
              <a:srgbClr val="FF0000"/>
            </a:solidFill>
            <a:prstDash val="solid"/>
            <a:round/>
            <a:headEnd type="triangle" w="med" len="med"/>
            <a:tailEnd type="none"/>
          </a:ln>
          <a:effectLst/>
        </p:spPr>
      </p:cxnSp>
      <p:pic>
        <p:nvPicPr>
          <p:cNvPr id="180" name="Picture 179"/>
          <p:cNvPicPr>
            <a:picLocks noChangeAspect="1"/>
          </p:cNvPicPr>
          <p:nvPr/>
        </p:nvPicPr>
        <p:blipFill>
          <a:blip r:embed="rId38" cstate="print">
            <a:clrChange>
              <a:clrFrom>
                <a:srgbClr val="FFFFFE"/>
              </a:clrFrom>
              <a:clrTo>
                <a:srgbClr val="FFFFFE">
                  <a:alpha val="0"/>
                </a:srgbClr>
              </a:clrTo>
            </a:clrChange>
            <a:extLst>
              <a:ext uri="{28A0092B-C50C-407E-A947-70E740481C1C}">
                <a14:useLocalDpi xmlns:a14="http://schemas.microsoft.com/office/drawing/2010/main" val="0"/>
              </a:ext>
            </a:extLst>
          </a:blip>
          <a:stretch>
            <a:fillRect/>
          </a:stretch>
        </p:blipFill>
        <p:spPr>
          <a:xfrm>
            <a:off x="2438271" y="2021712"/>
            <a:ext cx="904268" cy="670802"/>
          </a:xfrm>
          <a:prstGeom prst="rect">
            <a:avLst/>
          </a:prstGeom>
        </p:spPr>
      </p:pic>
      <p:sp>
        <p:nvSpPr>
          <p:cNvPr id="181" name="Title 1"/>
          <p:cNvSpPr txBox="1">
            <a:spLocks/>
          </p:cNvSpPr>
          <p:nvPr/>
        </p:nvSpPr>
        <p:spPr>
          <a:xfrm>
            <a:off x="609600" y="6348"/>
            <a:ext cx="7363331" cy="720000"/>
          </a:xfrm>
          <a:prstGeom prst="rect">
            <a:avLst/>
          </a:prstGeom>
          <a:ln>
            <a:noFill/>
          </a:ln>
        </p:spPr>
        <p:txBody>
          <a:bodyPr lIns="0" tIns="0" rIns="0" bIns="0" anchor="ctr" anchorCtr="0">
            <a:noAutofit/>
          </a:bodyPr>
          <a:lstStyle>
            <a:lvl1pPr algn="l" rtl="0" eaLnBrk="0" fontAlgn="base" hangingPunct="0">
              <a:spcBef>
                <a:spcPct val="0"/>
              </a:spcBef>
              <a:spcAft>
                <a:spcPct val="0"/>
              </a:spcAft>
              <a:defRPr sz="3400">
                <a:solidFill>
                  <a:schemeClr val="tx2"/>
                </a:solidFill>
                <a:latin typeface="+mj-lt"/>
                <a:ea typeface="+mj-ea"/>
                <a:cs typeface="+mj-cs"/>
              </a:defRPr>
            </a:lvl1pPr>
            <a:lvl2pPr algn="l" rtl="0" eaLnBrk="0" fontAlgn="base" hangingPunct="0">
              <a:spcBef>
                <a:spcPct val="0"/>
              </a:spcBef>
              <a:spcAft>
                <a:spcPct val="0"/>
              </a:spcAft>
              <a:defRPr sz="3400">
                <a:solidFill>
                  <a:schemeClr val="tx2"/>
                </a:solidFill>
                <a:latin typeface="Arial Narrow" pitchFamily="34" charset="0"/>
              </a:defRPr>
            </a:lvl2pPr>
            <a:lvl3pPr algn="l" rtl="0" eaLnBrk="0" fontAlgn="base" hangingPunct="0">
              <a:spcBef>
                <a:spcPct val="0"/>
              </a:spcBef>
              <a:spcAft>
                <a:spcPct val="0"/>
              </a:spcAft>
              <a:defRPr sz="3400">
                <a:solidFill>
                  <a:schemeClr val="tx2"/>
                </a:solidFill>
                <a:latin typeface="Arial Narrow" pitchFamily="34" charset="0"/>
              </a:defRPr>
            </a:lvl3pPr>
            <a:lvl4pPr algn="l" rtl="0" eaLnBrk="0" fontAlgn="base" hangingPunct="0">
              <a:spcBef>
                <a:spcPct val="0"/>
              </a:spcBef>
              <a:spcAft>
                <a:spcPct val="0"/>
              </a:spcAft>
              <a:defRPr sz="3400">
                <a:solidFill>
                  <a:schemeClr val="tx2"/>
                </a:solidFill>
                <a:latin typeface="Arial Narrow" pitchFamily="34" charset="0"/>
              </a:defRPr>
            </a:lvl4pPr>
            <a:lvl5pPr algn="l" rtl="0" eaLnBrk="0" fontAlgn="base" hangingPunct="0">
              <a:spcBef>
                <a:spcPct val="0"/>
              </a:spcBef>
              <a:spcAft>
                <a:spcPct val="0"/>
              </a:spcAft>
              <a:defRPr sz="3400">
                <a:solidFill>
                  <a:schemeClr val="tx2"/>
                </a:solidFill>
                <a:latin typeface="Arial Narrow" pitchFamily="34" charset="0"/>
              </a:defRPr>
            </a:lvl5pPr>
            <a:lvl6pPr marL="457200" algn="l" rtl="0" eaLnBrk="0" fontAlgn="base" hangingPunct="0">
              <a:spcBef>
                <a:spcPct val="0"/>
              </a:spcBef>
              <a:spcAft>
                <a:spcPct val="0"/>
              </a:spcAft>
              <a:defRPr sz="3400">
                <a:solidFill>
                  <a:schemeClr val="tx2"/>
                </a:solidFill>
                <a:latin typeface="Arial Narrow" pitchFamily="34" charset="0"/>
              </a:defRPr>
            </a:lvl6pPr>
            <a:lvl7pPr marL="914400" algn="l" rtl="0" eaLnBrk="0" fontAlgn="base" hangingPunct="0">
              <a:spcBef>
                <a:spcPct val="0"/>
              </a:spcBef>
              <a:spcAft>
                <a:spcPct val="0"/>
              </a:spcAft>
              <a:defRPr sz="3400">
                <a:solidFill>
                  <a:schemeClr val="tx2"/>
                </a:solidFill>
                <a:latin typeface="Arial Narrow" pitchFamily="34" charset="0"/>
              </a:defRPr>
            </a:lvl7pPr>
            <a:lvl8pPr marL="1371600" algn="l" rtl="0" eaLnBrk="0" fontAlgn="base" hangingPunct="0">
              <a:spcBef>
                <a:spcPct val="0"/>
              </a:spcBef>
              <a:spcAft>
                <a:spcPct val="0"/>
              </a:spcAft>
              <a:defRPr sz="3400">
                <a:solidFill>
                  <a:schemeClr val="tx2"/>
                </a:solidFill>
                <a:latin typeface="Arial Narrow" pitchFamily="34" charset="0"/>
              </a:defRPr>
            </a:lvl8pPr>
            <a:lvl9pPr marL="1828800" algn="l" rtl="0" eaLnBrk="0" fontAlgn="base" hangingPunct="0">
              <a:spcBef>
                <a:spcPct val="0"/>
              </a:spcBef>
              <a:spcAft>
                <a:spcPct val="0"/>
              </a:spcAft>
              <a:defRPr sz="3400">
                <a:solidFill>
                  <a:schemeClr val="tx2"/>
                </a:solidFill>
                <a:latin typeface="Arial Narrow" pitchFamily="34" charset="0"/>
              </a:defRPr>
            </a:lvl9pPr>
          </a:lstStyle>
          <a:p>
            <a:pPr algn="ctr">
              <a:lnSpc>
                <a:spcPts val="2800"/>
              </a:lnSpc>
            </a:pPr>
            <a:r>
              <a:rPr lang="en-US" sz="2800" b="1" dirty="0">
                <a:solidFill>
                  <a:srgbClr val="000099"/>
                </a:solidFill>
                <a:latin typeface="Arial" panose="020B0604020202020204" pitchFamily="34" charset="0"/>
                <a:cs typeface="Arial" panose="020B0604020202020204" pitchFamily="34" charset="0"/>
              </a:rPr>
              <a:t>The air pollution exposome</a:t>
            </a:r>
            <a:endParaRPr lang="en-US" sz="2000" b="1" dirty="0">
              <a:solidFill>
                <a:srgbClr val="000090"/>
              </a:solidFill>
              <a:latin typeface="Arial" panose="020B0604020202020204" pitchFamily="34" charset="0"/>
              <a:cs typeface="Arial" panose="020B0604020202020204" pitchFamily="34" charset="0"/>
            </a:endParaRPr>
          </a:p>
        </p:txBody>
      </p:sp>
      <p:sp>
        <p:nvSpPr>
          <p:cNvPr id="182" name="Rectangle: Rounded Corners 220">
            <a:extLst>
              <a:ext uri="{FF2B5EF4-FFF2-40B4-BE49-F238E27FC236}">
                <a16:creationId xmlns:a16="http://schemas.microsoft.com/office/drawing/2014/main" id="{63431903-CC7E-4EBA-B6FC-856A8F0BBDFC}"/>
              </a:ext>
            </a:extLst>
          </p:cNvPr>
          <p:cNvSpPr/>
          <p:nvPr/>
        </p:nvSpPr>
        <p:spPr>
          <a:xfrm>
            <a:off x="3670205" y="1633149"/>
            <a:ext cx="1645087" cy="1438168"/>
          </a:xfrm>
          <a:prstGeom prst="roundRect">
            <a:avLst>
              <a:gd name="adj" fmla="val 3784"/>
            </a:avLst>
          </a:prstGeom>
          <a:solidFill>
            <a:srgbClr val="E6B9B8">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TextBox 182">
            <a:extLst>
              <a:ext uri="{FF2B5EF4-FFF2-40B4-BE49-F238E27FC236}">
                <a16:creationId xmlns:a16="http://schemas.microsoft.com/office/drawing/2014/main" id="{05511440-CF49-4049-B850-554AE0DFAF57}"/>
              </a:ext>
            </a:extLst>
          </p:cNvPr>
          <p:cNvSpPr txBox="1"/>
          <p:nvPr/>
        </p:nvSpPr>
        <p:spPr>
          <a:xfrm>
            <a:off x="496662" y="5429109"/>
            <a:ext cx="1783880" cy="646331"/>
          </a:xfrm>
          <a:prstGeom prst="rect">
            <a:avLst/>
          </a:prstGeom>
          <a:solidFill>
            <a:srgbClr val="F8F8F8">
              <a:alpha val="47000"/>
            </a:srgbClr>
          </a:solidFill>
        </p:spPr>
        <p:txBody>
          <a:bodyPr wrap="square" rtlCol="0">
            <a:spAutoFit/>
          </a:bodyPr>
          <a:lstStyle/>
          <a:p>
            <a:pPr algn="ctr"/>
            <a:r>
              <a:rPr lang="en-US" b="1" dirty="0">
                <a:solidFill>
                  <a:schemeClr val="accent3">
                    <a:lumMod val="50000"/>
                  </a:schemeClr>
                </a:solidFill>
                <a:latin typeface="Arial" panose="020B0604020202020204" pitchFamily="34" charset="0"/>
                <a:cs typeface="Arial" panose="020B0604020202020204" pitchFamily="34" charset="0"/>
              </a:rPr>
              <a:t>Environmental data</a:t>
            </a:r>
          </a:p>
        </p:txBody>
      </p:sp>
      <p:sp>
        <p:nvSpPr>
          <p:cNvPr id="184" name="TextBox 183">
            <a:extLst>
              <a:ext uri="{FF2B5EF4-FFF2-40B4-BE49-F238E27FC236}">
                <a16:creationId xmlns:a16="http://schemas.microsoft.com/office/drawing/2014/main" id="{3B27A237-FC28-437F-A7A0-A01C0A93154C}"/>
              </a:ext>
            </a:extLst>
          </p:cNvPr>
          <p:cNvSpPr txBox="1"/>
          <p:nvPr/>
        </p:nvSpPr>
        <p:spPr>
          <a:xfrm>
            <a:off x="3689767" y="6146190"/>
            <a:ext cx="1837493" cy="276999"/>
          </a:xfrm>
          <a:prstGeom prst="rect">
            <a:avLst/>
          </a:prstGeom>
          <a:solidFill>
            <a:srgbClr val="F8F8F8">
              <a:alpha val="47059"/>
            </a:srgbClr>
          </a:solidFill>
          <a:ln>
            <a:noFill/>
          </a:ln>
        </p:spPr>
        <p:txBody>
          <a:bodyPr wrap="square" lIns="0" tIns="0" rIns="0" bIns="0" rtlCol="0">
            <a:spAutoFit/>
          </a:bodyPr>
          <a:lstStyle/>
          <a:p>
            <a:pPr algn="ctr"/>
            <a:r>
              <a:rPr lang="en-US" b="1" dirty="0">
                <a:solidFill>
                  <a:srgbClr val="FF0000"/>
                </a:solidFill>
                <a:latin typeface="Arial" panose="020B0604020202020204" pitchFamily="34" charset="0"/>
                <a:cs typeface="Arial" panose="020B0604020202020204" pitchFamily="34" charset="0"/>
              </a:rPr>
              <a:t>Biological data</a:t>
            </a:r>
          </a:p>
        </p:txBody>
      </p:sp>
      <p:sp>
        <p:nvSpPr>
          <p:cNvPr id="185" name="TextBox 184">
            <a:extLst>
              <a:ext uri="{FF2B5EF4-FFF2-40B4-BE49-F238E27FC236}">
                <a16:creationId xmlns:a16="http://schemas.microsoft.com/office/drawing/2014/main" id="{6CC10AF4-7CEC-4A94-80FD-A59B5B15D60D}"/>
              </a:ext>
            </a:extLst>
          </p:cNvPr>
          <p:cNvSpPr txBox="1"/>
          <p:nvPr/>
        </p:nvSpPr>
        <p:spPr>
          <a:xfrm>
            <a:off x="6657744" y="898936"/>
            <a:ext cx="1507840" cy="276999"/>
          </a:xfrm>
          <a:prstGeom prst="rect">
            <a:avLst/>
          </a:prstGeom>
          <a:solidFill>
            <a:srgbClr val="F8F8F8">
              <a:alpha val="47059"/>
            </a:srgbClr>
          </a:solidFill>
          <a:ln>
            <a:noFill/>
          </a:ln>
        </p:spPr>
        <p:txBody>
          <a:bodyPr wrap="square" lIns="0" tIns="0" rIns="0" bIns="0" rtlCol="0">
            <a:spAutoFit/>
          </a:bodyPr>
          <a:lstStyle/>
          <a:p>
            <a:pPr algn="ctr"/>
            <a:r>
              <a:rPr lang="en-US" b="1" dirty="0">
                <a:solidFill>
                  <a:srgbClr val="000099"/>
                </a:solidFill>
                <a:latin typeface="Arial" panose="020B0604020202020204" pitchFamily="34" charset="0"/>
                <a:cs typeface="Arial" panose="020B0604020202020204" pitchFamily="34" charset="0"/>
              </a:rPr>
              <a:t>Clinical data</a:t>
            </a:r>
          </a:p>
        </p:txBody>
      </p:sp>
    </p:spTree>
    <p:extLst>
      <p:ext uri="{BB962C8B-B14F-4D97-AF65-F5344CB8AC3E}">
        <p14:creationId xmlns:p14="http://schemas.microsoft.com/office/powerpoint/2010/main" val="2692876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0"/>
            <a:ext cx="8229600" cy="1080000"/>
          </a:xfrm>
          <a:prstGeom prst="rect">
            <a:avLst/>
          </a:prstGeom>
          <a:ln>
            <a:noFill/>
          </a:ln>
        </p:spPr>
        <p:txBody>
          <a:bodyPr lIns="0" tIns="0" rIns="0" bIns="0" anchor="ctr" anchorCtr="0">
            <a:noAutofit/>
          </a:bodyPr>
          <a:lstStyle>
            <a:lvl1pPr algn="l" rtl="0" eaLnBrk="1" fontAlgn="base" hangingPunct="1">
              <a:spcBef>
                <a:spcPct val="0"/>
              </a:spcBef>
              <a:spcAft>
                <a:spcPct val="0"/>
              </a:spcAft>
              <a:defRPr sz="3400">
                <a:solidFill>
                  <a:schemeClr val="tx2"/>
                </a:solidFill>
                <a:latin typeface="+mj-lt"/>
                <a:ea typeface="+mj-ea"/>
                <a:cs typeface="+mj-cs"/>
              </a:defRPr>
            </a:lvl1pPr>
            <a:lvl2pPr algn="l" rtl="0" eaLnBrk="1" fontAlgn="base" hangingPunct="1">
              <a:spcBef>
                <a:spcPct val="0"/>
              </a:spcBef>
              <a:spcAft>
                <a:spcPct val="0"/>
              </a:spcAft>
              <a:defRPr sz="3400">
                <a:solidFill>
                  <a:schemeClr val="tx2"/>
                </a:solidFill>
                <a:latin typeface="Arial Narrow" pitchFamily="34" charset="0"/>
              </a:defRPr>
            </a:lvl2pPr>
            <a:lvl3pPr algn="l" rtl="0" eaLnBrk="1" fontAlgn="base" hangingPunct="1">
              <a:spcBef>
                <a:spcPct val="0"/>
              </a:spcBef>
              <a:spcAft>
                <a:spcPct val="0"/>
              </a:spcAft>
              <a:defRPr sz="3400">
                <a:solidFill>
                  <a:schemeClr val="tx2"/>
                </a:solidFill>
                <a:latin typeface="Arial Narrow" pitchFamily="34" charset="0"/>
              </a:defRPr>
            </a:lvl3pPr>
            <a:lvl4pPr algn="l" rtl="0" eaLnBrk="1" fontAlgn="base" hangingPunct="1">
              <a:spcBef>
                <a:spcPct val="0"/>
              </a:spcBef>
              <a:spcAft>
                <a:spcPct val="0"/>
              </a:spcAft>
              <a:defRPr sz="3400">
                <a:solidFill>
                  <a:schemeClr val="tx2"/>
                </a:solidFill>
                <a:latin typeface="Arial Narrow" pitchFamily="34" charset="0"/>
              </a:defRPr>
            </a:lvl4pPr>
            <a:lvl5pPr algn="l" rtl="0" eaLnBrk="1" fontAlgn="base" hangingPunct="1">
              <a:spcBef>
                <a:spcPct val="0"/>
              </a:spcBef>
              <a:spcAft>
                <a:spcPct val="0"/>
              </a:spcAft>
              <a:defRPr sz="3400">
                <a:solidFill>
                  <a:schemeClr val="tx2"/>
                </a:solidFill>
                <a:latin typeface="Arial Narrow" pitchFamily="34" charset="0"/>
              </a:defRPr>
            </a:lvl5pPr>
            <a:lvl6pPr marL="457200" algn="l" rtl="0" eaLnBrk="1" fontAlgn="base" hangingPunct="1">
              <a:spcBef>
                <a:spcPct val="0"/>
              </a:spcBef>
              <a:spcAft>
                <a:spcPct val="0"/>
              </a:spcAft>
              <a:defRPr sz="3400">
                <a:solidFill>
                  <a:schemeClr val="tx2"/>
                </a:solidFill>
                <a:latin typeface="Arial Narrow" pitchFamily="34" charset="0"/>
              </a:defRPr>
            </a:lvl6pPr>
            <a:lvl7pPr marL="914400" algn="l" rtl="0" eaLnBrk="1" fontAlgn="base" hangingPunct="1">
              <a:spcBef>
                <a:spcPct val="0"/>
              </a:spcBef>
              <a:spcAft>
                <a:spcPct val="0"/>
              </a:spcAft>
              <a:defRPr sz="3400">
                <a:solidFill>
                  <a:schemeClr val="tx2"/>
                </a:solidFill>
                <a:latin typeface="Arial Narrow" pitchFamily="34" charset="0"/>
              </a:defRPr>
            </a:lvl7pPr>
            <a:lvl8pPr marL="1371600" algn="l" rtl="0" eaLnBrk="1" fontAlgn="base" hangingPunct="1">
              <a:spcBef>
                <a:spcPct val="0"/>
              </a:spcBef>
              <a:spcAft>
                <a:spcPct val="0"/>
              </a:spcAft>
              <a:defRPr sz="3400">
                <a:solidFill>
                  <a:schemeClr val="tx2"/>
                </a:solidFill>
                <a:latin typeface="Arial Narrow" pitchFamily="34" charset="0"/>
              </a:defRPr>
            </a:lvl8pPr>
            <a:lvl9pPr marL="1828800" algn="l" rtl="0" eaLnBrk="1" fontAlgn="base" hangingPunct="1">
              <a:spcBef>
                <a:spcPct val="0"/>
              </a:spcBef>
              <a:spcAft>
                <a:spcPct val="0"/>
              </a:spcAft>
              <a:defRPr sz="3400">
                <a:solidFill>
                  <a:schemeClr val="tx2"/>
                </a:solidFill>
                <a:latin typeface="Arial Narrow" pitchFamily="34" charset="0"/>
              </a:defRPr>
            </a:lvl9pPr>
          </a:lstStyle>
          <a:p>
            <a:pPr algn="ctr" eaLnBrk="0" hangingPunct="0">
              <a:lnSpc>
                <a:spcPts val="2800"/>
              </a:lnSpc>
            </a:pPr>
            <a:r>
              <a:rPr lang="en-US" sz="2800" b="1" kern="1200" dirty="0">
                <a:solidFill>
                  <a:srgbClr val="000099"/>
                </a:solidFill>
                <a:latin typeface="Arial" panose="020B0604020202020204" pitchFamily="34" charset="0"/>
                <a:cs typeface="Arial" panose="020B0604020202020204" pitchFamily="34" charset="0"/>
              </a:rPr>
              <a:t>Exposure biology workflow</a:t>
            </a:r>
          </a:p>
          <a:p>
            <a:pPr algn="ctr" eaLnBrk="0" hangingPunct="0">
              <a:lnSpc>
                <a:spcPts val="2800"/>
              </a:lnSpc>
            </a:pPr>
            <a:r>
              <a:rPr lang="en-US" sz="1800" dirty="0">
                <a:solidFill>
                  <a:srgbClr val="C00000"/>
                </a:solidFill>
                <a:latin typeface="Arial" panose="020B0604020202020204" pitchFamily="34" charset="0"/>
                <a:cs typeface="Arial" panose="020B0604020202020204" pitchFamily="34" charset="0"/>
              </a:rPr>
              <a:t>Rendering high dimension biology operational</a:t>
            </a:r>
            <a:endParaRPr lang="en-US" sz="1800" kern="1200" dirty="0">
              <a:solidFill>
                <a:srgbClr val="C00000"/>
              </a:solidFill>
              <a:latin typeface="Arial" panose="020B0604020202020204" pitchFamily="34" charset="0"/>
              <a:cs typeface="Arial" panose="020B0604020202020204" pitchFamily="34" charset="0"/>
            </a:endParaRPr>
          </a:p>
        </p:txBody>
      </p:sp>
      <p:sp>
        <p:nvSpPr>
          <p:cNvPr id="3" name="TextBox 2"/>
          <p:cNvSpPr txBox="1"/>
          <p:nvPr/>
        </p:nvSpPr>
        <p:spPr>
          <a:xfrm>
            <a:off x="76200" y="5449669"/>
            <a:ext cx="3352800" cy="646331"/>
          </a:xfrm>
          <a:prstGeom prst="rect">
            <a:avLst/>
          </a:prstGeom>
          <a:noFill/>
        </p:spPr>
        <p:txBody>
          <a:bodyPr wrap="square" rtlCol="0">
            <a:spAutoFit/>
          </a:bodyPr>
          <a:lstStyle/>
          <a:p>
            <a:r>
              <a:rPr lang="en-US" dirty="0" err="1">
                <a:solidFill>
                  <a:srgbClr val="000099"/>
                </a:solidFill>
                <a:latin typeface="Arial" panose="020B0604020202020204" pitchFamily="34" charset="0"/>
                <a:cs typeface="Arial" panose="020B0604020202020204" pitchFamily="34" charset="0"/>
              </a:rPr>
              <a:t>Untargeted</a:t>
            </a:r>
            <a:r>
              <a:rPr lang="en-US" baseline="0" dirty="0">
                <a:solidFill>
                  <a:srgbClr val="000099"/>
                </a:solidFill>
                <a:latin typeface="Arial" panose="020B0604020202020204" pitchFamily="34" charset="0"/>
                <a:cs typeface="Arial" panose="020B0604020202020204" pitchFamily="34" charset="0"/>
              </a:rPr>
              <a:t> metabolite profiling</a:t>
            </a:r>
          </a:p>
          <a:p>
            <a:r>
              <a:rPr lang="en-US" baseline="0" dirty="0">
                <a:solidFill>
                  <a:srgbClr val="000099"/>
                </a:solidFill>
                <a:latin typeface="Arial" panose="020B0604020202020204" pitchFamily="34" charset="0"/>
                <a:cs typeface="Arial" panose="020B0604020202020204" pitchFamily="34" charset="0"/>
              </a:rPr>
              <a:t>LC-MS/MS, MS/MS-ToF, NMR</a:t>
            </a:r>
            <a:endParaRPr lang="en-US" dirty="0">
              <a:solidFill>
                <a:srgbClr val="000099"/>
              </a:solidFill>
              <a:latin typeface="Arial" panose="020B0604020202020204" pitchFamily="34" charset="0"/>
              <a:cs typeface="Arial" panose="020B0604020202020204" pitchFamily="34" charset="0"/>
            </a:endParaRPr>
          </a:p>
        </p:txBody>
      </p:sp>
      <p:sp>
        <p:nvSpPr>
          <p:cNvPr id="4" name="TextBox 3"/>
          <p:cNvSpPr txBox="1"/>
          <p:nvPr/>
        </p:nvSpPr>
        <p:spPr>
          <a:xfrm>
            <a:off x="331202" y="1504017"/>
            <a:ext cx="3183970" cy="923330"/>
          </a:xfrm>
          <a:prstGeom prst="rect">
            <a:avLst/>
          </a:prstGeom>
          <a:noFill/>
        </p:spPr>
        <p:txBody>
          <a:bodyPr wrap="square" rtlCol="0">
            <a:spAutoFit/>
          </a:bodyPr>
          <a:lstStyle/>
          <a:p>
            <a:r>
              <a:rPr lang="en-US" dirty="0">
                <a:solidFill>
                  <a:srgbClr val="000099"/>
                </a:solidFill>
                <a:latin typeface="Arial" panose="020B0604020202020204" pitchFamily="34" charset="0"/>
                <a:cs typeface="Arial" panose="020B0604020202020204" pitchFamily="34" charset="0"/>
              </a:rPr>
              <a:t>Whole genome</a:t>
            </a:r>
            <a:r>
              <a:rPr lang="en-US" baseline="0" dirty="0">
                <a:solidFill>
                  <a:srgbClr val="000099"/>
                </a:solidFill>
                <a:latin typeface="Arial" panose="020B0604020202020204" pitchFamily="34" charset="0"/>
                <a:cs typeface="Arial" panose="020B0604020202020204" pitchFamily="34" charset="0"/>
              </a:rPr>
              <a:t> mRNA expression</a:t>
            </a:r>
          </a:p>
          <a:p>
            <a:r>
              <a:rPr lang="en-US" baseline="0" dirty="0">
                <a:solidFill>
                  <a:srgbClr val="000099"/>
                </a:solidFill>
                <a:latin typeface="Arial" panose="020B0604020202020204" pitchFamily="34" charset="0"/>
                <a:cs typeface="Arial" panose="020B0604020202020204" pitchFamily="34" charset="0"/>
              </a:rPr>
              <a:t>mRNA Microarrays</a:t>
            </a:r>
            <a:endParaRPr lang="en-US" dirty="0">
              <a:solidFill>
                <a:srgbClr val="000099"/>
              </a:solidFill>
              <a:latin typeface="Arial" panose="020B0604020202020204" pitchFamily="34" charset="0"/>
              <a:cs typeface="Arial" panose="020B0604020202020204" pitchFamily="34" charset="0"/>
            </a:endParaRPr>
          </a:p>
        </p:txBody>
      </p:sp>
      <p:sp>
        <p:nvSpPr>
          <p:cNvPr id="5" name="TextBox 4"/>
          <p:cNvSpPr txBox="1"/>
          <p:nvPr/>
        </p:nvSpPr>
        <p:spPr>
          <a:xfrm>
            <a:off x="1630175" y="2693899"/>
            <a:ext cx="1955800" cy="646331"/>
          </a:xfrm>
          <a:prstGeom prst="rect">
            <a:avLst/>
          </a:prstGeom>
          <a:noFill/>
        </p:spPr>
        <p:txBody>
          <a:bodyPr wrap="square" lIns="0" rIns="0" rtlCol="0">
            <a:spAutoFit/>
          </a:bodyPr>
          <a:lstStyle/>
          <a:p>
            <a:pPr algn="ctr"/>
            <a:r>
              <a:rPr lang="en-US" dirty="0">
                <a:solidFill>
                  <a:srgbClr val="000099"/>
                </a:solidFill>
                <a:latin typeface="Arial" panose="020B0604020202020204" pitchFamily="34" charset="0"/>
                <a:cs typeface="Arial" panose="020B0604020202020204" pitchFamily="34" charset="0"/>
              </a:rPr>
              <a:t>Molecular pathways</a:t>
            </a:r>
          </a:p>
        </p:txBody>
      </p:sp>
      <p:sp>
        <p:nvSpPr>
          <p:cNvPr id="6" name="TextBox 5"/>
          <p:cNvSpPr txBox="1"/>
          <p:nvPr/>
        </p:nvSpPr>
        <p:spPr>
          <a:xfrm>
            <a:off x="1397000" y="4397371"/>
            <a:ext cx="2510473" cy="369332"/>
          </a:xfrm>
          <a:prstGeom prst="rect">
            <a:avLst/>
          </a:prstGeom>
          <a:noFill/>
        </p:spPr>
        <p:txBody>
          <a:bodyPr wrap="square" rtlCol="0">
            <a:spAutoFit/>
          </a:bodyPr>
          <a:lstStyle/>
          <a:p>
            <a:pPr algn="ctr"/>
            <a:r>
              <a:rPr lang="en-US" dirty="0">
                <a:solidFill>
                  <a:srgbClr val="000099"/>
                </a:solidFill>
                <a:latin typeface="Arial" panose="020B0604020202020204" pitchFamily="34" charset="0"/>
                <a:cs typeface="Arial" panose="020B0604020202020204" pitchFamily="34" charset="0"/>
              </a:rPr>
              <a:t>Metabolic pathways</a:t>
            </a:r>
          </a:p>
        </p:txBody>
      </p:sp>
      <p:sp>
        <p:nvSpPr>
          <p:cNvPr id="7" name="TextBox 6"/>
          <p:cNvSpPr txBox="1"/>
          <p:nvPr/>
        </p:nvSpPr>
        <p:spPr>
          <a:xfrm>
            <a:off x="2954992" y="3385688"/>
            <a:ext cx="1547843" cy="646331"/>
          </a:xfrm>
          <a:prstGeom prst="rect">
            <a:avLst/>
          </a:prstGeom>
          <a:noFill/>
        </p:spPr>
        <p:txBody>
          <a:bodyPr wrap="square" lIns="0" rIns="0" rtlCol="0">
            <a:spAutoFit/>
          </a:bodyPr>
          <a:lstStyle/>
          <a:p>
            <a:pPr algn="ctr"/>
            <a:r>
              <a:rPr lang="en-US" b="1" dirty="0">
                <a:solidFill>
                  <a:srgbClr val="FF0000"/>
                </a:solidFill>
                <a:latin typeface="Arial" panose="020B0604020202020204" pitchFamily="34" charset="0"/>
                <a:cs typeface="Arial" panose="020B0604020202020204" pitchFamily="34" charset="0"/>
              </a:rPr>
              <a:t>PoT hypothesis</a:t>
            </a:r>
          </a:p>
        </p:txBody>
      </p:sp>
      <p:sp>
        <p:nvSpPr>
          <p:cNvPr id="8" name="TextBox 7"/>
          <p:cNvSpPr txBox="1"/>
          <p:nvPr/>
        </p:nvSpPr>
        <p:spPr>
          <a:xfrm>
            <a:off x="4565939" y="1447334"/>
            <a:ext cx="1912563" cy="646331"/>
          </a:xfrm>
          <a:prstGeom prst="rect">
            <a:avLst/>
          </a:prstGeom>
          <a:noFill/>
        </p:spPr>
        <p:txBody>
          <a:bodyPr wrap="square" lIns="0" rIns="0" rtlCol="0">
            <a:spAutoFit/>
          </a:bodyPr>
          <a:lstStyle/>
          <a:p>
            <a:pPr algn="ctr"/>
            <a:r>
              <a:rPr lang="en-US" dirty="0">
                <a:solidFill>
                  <a:srgbClr val="000099"/>
                </a:solidFill>
                <a:latin typeface="Arial" panose="020B0604020202020204" pitchFamily="34" charset="0"/>
                <a:cs typeface="Arial" panose="020B0604020202020204" pitchFamily="34" charset="0"/>
              </a:rPr>
              <a:t>Targeted proteomics</a:t>
            </a:r>
          </a:p>
        </p:txBody>
      </p:sp>
      <p:sp>
        <p:nvSpPr>
          <p:cNvPr id="9" name="TextBox 8"/>
          <p:cNvSpPr txBox="1"/>
          <p:nvPr/>
        </p:nvSpPr>
        <p:spPr>
          <a:xfrm>
            <a:off x="4673600" y="4466396"/>
            <a:ext cx="3175000" cy="369332"/>
          </a:xfrm>
          <a:prstGeom prst="rect">
            <a:avLst/>
          </a:prstGeom>
          <a:noFill/>
        </p:spPr>
        <p:txBody>
          <a:bodyPr wrap="square" rtlCol="0">
            <a:spAutoFit/>
          </a:bodyPr>
          <a:lstStyle/>
          <a:p>
            <a:pPr algn="ctr"/>
            <a:r>
              <a:rPr lang="en-US" dirty="0">
                <a:solidFill>
                  <a:srgbClr val="000099"/>
                </a:solidFill>
                <a:latin typeface="Arial" panose="020B0604020202020204" pitchFamily="34" charset="0"/>
                <a:cs typeface="Arial" panose="020B0604020202020204" pitchFamily="34" charset="0"/>
              </a:rPr>
              <a:t>Targeted metabolomics</a:t>
            </a:r>
          </a:p>
        </p:txBody>
      </p:sp>
      <p:sp>
        <p:nvSpPr>
          <p:cNvPr id="10" name="TextBox 9"/>
          <p:cNvSpPr txBox="1"/>
          <p:nvPr/>
        </p:nvSpPr>
        <p:spPr>
          <a:xfrm>
            <a:off x="4358836" y="2477869"/>
            <a:ext cx="3489764" cy="646331"/>
          </a:xfrm>
          <a:prstGeom prst="rect">
            <a:avLst/>
          </a:prstGeom>
          <a:noFill/>
        </p:spPr>
        <p:txBody>
          <a:bodyPr wrap="square" rtlCol="0">
            <a:spAutoFit/>
          </a:bodyPr>
          <a:lstStyle/>
          <a:p>
            <a:pPr algn="ctr"/>
            <a:r>
              <a:rPr lang="en-US" dirty="0">
                <a:solidFill>
                  <a:srgbClr val="000099"/>
                </a:solidFill>
                <a:latin typeface="Arial" panose="020B0604020202020204" pitchFamily="34" charset="0"/>
                <a:cs typeface="Arial" panose="020B0604020202020204" pitchFamily="34" charset="0"/>
              </a:rPr>
              <a:t>Targeted DNA</a:t>
            </a:r>
            <a:r>
              <a:rPr lang="en-US" baseline="0" dirty="0">
                <a:solidFill>
                  <a:srgbClr val="000099"/>
                </a:solidFill>
                <a:latin typeface="Arial" panose="020B0604020202020204" pitchFamily="34" charset="0"/>
                <a:cs typeface="Arial" panose="020B0604020202020204" pitchFamily="34" charset="0"/>
              </a:rPr>
              <a:t> </a:t>
            </a:r>
          </a:p>
          <a:p>
            <a:pPr algn="ctr"/>
            <a:r>
              <a:rPr lang="en-US" baseline="0" dirty="0">
                <a:solidFill>
                  <a:srgbClr val="000099"/>
                </a:solidFill>
                <a:latin typeface="Arial" panose="020B0604020202020204" pitchFamily="34" charset="0"/>
                <a:cs typeface="Arial" panose="020B0604020202020204" pitchFamily="34" charset="0"/>
              </a:rPr>
              <a:t>Methylation analysis</a:t>
            </a:r>
            <a:endParaRPr lang="en-US" dirty="0">
              <a:solidFill>
                <a:srgbClr val="000099"/>
              </a:solidFill>
              <a:latin typeface="Arial" panose="020B0604020202020204" pitchFamily="34" charset="0"/>
              <a:cs typeface="Arial" panose="020B0604020202020204" pitchFamily="34" charset="0"/>
            </a:endParaRPr>
          </a:p>
        </p:txBody>
      </p:sp>
      <p:sp>
        <p:nvSpPr>
          <p:cNvPr id="11" name="TextBox 10"/>
          <p:cNvSpPr txBox="1"/>
          <p:nvPr/>
        </p:nvSpPr>
        <p:spPr>
          <a:xfrm>
            <a:off x="6576120" y="3385688"/>
            <a:ext cx="2567880" cy="646331"/>
          </a:xfrm>
          <a:prstGeom prst="rect">
            <a:avLst/>
          </a:prstGeom>
          <a:noFill/>
        </p:spPr>
        <p:txBody>
          <a:bodyPr wrap="square" rtlCol="0">
            <a:spAutoFit/>
          </a:bodyPr>
          <a:lstStyle/>
          <a:p>
            <a:r>
              <a:rPr lang="en-US" b="1" dirty="0">
                <a:solidFill>
                  <a:srgbClr val="FF0000"/>
                </a:solidFill>
                <a:latin typeface="Arial" panose="020B0604020202020204" pitchFamily="34" charset="0"/>
                <a:cs typeface="Arial" panose="020B0604020202020204" pitchFamily="34" charset="0"/>
              </a:rPr>
              <a:t>Phenotypic/</a:t>
            </a:r>
            <a:r>
              <a:rPr lang="en-US" b="1" dirty="0" err="1">
                <a:solidFill>
                  <a:srgbClr val="FF0000"/>
                </a:solidFill>
                <a:latin typeface="Arial" panose="020B0604020202020204" pitchFamily="34" charset="0"/>
                <a:cs typeface="Arial" panose="020B0604020202020204" pitchFamily="34" charset="0"/>
              </a:rPr>
              <a:t>endotypic</a:t>
            </a:r>
            <a:r>
              <a:rPr lang="en-US" b="1" dirty="0">
                <a:solidFill>
                  <a:srgbClr val="FF0000"/>
                </a:solidFill>
                <a:latin typeface="Arial" panose="020B0604020202020204" pitchFamily="34" charset="0"/>
                <a:cs typeface="Arial" panose="020B0604020202020204" pitchFamily="34" charset="0"/>
              </a:rPr>
              <a:t> </a:t>
            </a:r>
          </a:p>
          <a:p>
            <a:r>
              <a:rPr lang="en-US" b="1" dirty="0">
                <a:solidFill>
                  <a:srgbClr val="FF0000"/>
                </a:solidFill>
                <a:latin typeface="Arial" panose="020B0604020202020204" pitchFamily="34" charset="0"/>
                <a:cs typeface="Arial" panose="020B0604020202020204" pitchFamily="34" charset="0"/>
              </a:rPr>
              <a:t>anchoring</a:t>
            </a:r>
          </a:p>
        </p:txBody>
      </p:sp>
      <p:cxnSp>
        <p:nvCxnSpPr>
          <p:cNvPr id="12" name="Straight Arrow Connector 11"/>
          <p:cNvCxnSpPr/>
          <p:nvPr/>
        </p:nvCxnSpPr>
        <p:spPr bwMode="auto">
          <a:xfrm>
            <a:off x="1972985" y="2461859"/>
            <a:ext cx="541615" cy="304600"/>
          </a:xfrm>
          <a:prstGeom prst="straightConnector1">
            <a:avLst/>
          </a:prstGeom>
          <a:noFill/>
          <a:ln w="12700" cap="flat" cmpd="sng" algn="ctr">
            <a:solidFill>
              <a:srgbClr val="000099"/>
            </a:solidFill>
            <a:prstDash val="solid"/>
            <a:round/>
            <a:headEnd type="none" w="med" len="med"/>
            <a:tailEnd type="triangle"/>
          </a:ln>
          <a:effectLst/>
        </p:spPr>
      </p:cxnSp>
      <p:cxnSp>
        <p:nvCxnSpPr>
          <p:cNvPr id="13" name="Straight Arrow Connector 12"/>
          <p:cNvCxnSpPr>
            <a:stCxn id="3" idx="0"/>
          </p:cNvCxnSpPr>
          <p:nvPr/>
        </p:nvCxnSpPr>
        <p:spPr bwMode="auto">
          <a:xfrm flipV="1">
            <a:off x="1752600" y="4835728"/>
            <a:ext cx="762000" cy="613941"/>
          </a:xfrm>
          <a:prstGeom prst="straightConnector1">
            <a:avLst/>
          </a:prstGeom>
          <a:noFill/>
          <a:ln w="12700" cap="flat" cmpd="sng" algn="ctr">
            <a:solidFill>
              <a:srgbClr val="000099"/>
            </a:solidFill>
            <a:prstDash val="solid"/>
            <a:round/>
            <a:headEnd type="none" w="med" len="med"/>
            <a:tailEnd type="triangle"/>
          </a:ln>
          <a:effectLst/>
        </p:spPr>
      </p:cxnSp>
      <p:cxnSp>
        <p:nvCxnSpPr>
          <p:cNvPr id="14" name="Straight Arrow Connector 13"/>
          <p:cNvCxnSpPr>
            <a:endCxn id="7" idx="0"/>
          </p:cNvCxnSpPr>
          <p:nvPr/>
        </p:nvCxnSpPr>
        <p:spPr bwMode="auto">
          <a:xfrm>
            <a:off x="3193112" y="3124200"/>
            <a:ext cx="535802" cy="261488"/>
          </a:xfrm>
          <a:prstGeom prst="straightConnector1">
            <a:avLst/>
          </a:prstGeom>
          <a:noFill/>
          <a:ln w="12700" cap="flat" cmpd="sng" algn="ctr">
            <a:solidFill>
              <a:srgbClr val="000099"/>
            </a:solidFill>
            <a:prstDash val="solid"/>
            <a:round/>
            <a:headEnd type="none" w="med" len="med"/>
            <a:tailEnd type="triangle"/>
          </a:ln>
          <a:effectLst/>
        </p:spPr>
      </p:cxnSp>
      <p:cxnSp>
        <p:nvCxnSpPr>
          <p:cNvPr id="15" name="Straight Arrow Connector 14"/>
          <p:cNvCxnSpPr/>
          <p:nvPr/>
        </p:nvCxnSpPr>
        <p:spPr bwMode="auto">
          <a:xfrm flipV="1">
            <a:off x="2995654" y="4154291"/>
            <a:ext cx="310833" cy="273466"/>
          </a:xfrm>
          <a:prstGeom prst="straightConnector1">
            <a:avLst/>
          </a:prstGeom>
          <a:noFill/>
          <a:ln w="12700" cap="flat" cmpd="sng" algn="ctr">
            <a:solidFill>
              <a:srgbClr val="000099"/>
            </a:solidFill>
            <a:prstDash val="solid"/>
            <a:round/>
            <a:headEnd type="none" w="med" len="med"/>
            <a:tailEnd type="triangle"/>
          </a:ln>
          <a:effectLst/>
        </p:spPr>
      </p:cxnSp>
      <p:cxnSp>
        <p:nvCxnSpPr>
          <p:cNvPr id="16" name="Straight Arrow Connector 15"/>
          <p:cNvCxnSpPr>
            <a:endCxn id="8" idx="2"/>
          </p:cNvCxnSpPr>
          <p:nvPr/>
        </p:nvCxnSpPr>
        <p:spPr bwMode="auto">
          <a:xfrm flipV="1">
            <a:off x="4044391" y="2093665"/>
            <a:ext cx="1477830" cy="1226497"/>
          </a:xfrm>
          <a:prstGeom prst="straightConnector1">
            <a:avLst/>
          </a:prstGeom>
          <a:noFill/>
          <a:ln w="12700" cap="flat" cmpd="sng" algn="ctr">
            <a:solidFill>
              <a:srgbClr val="000099"/>
            </a:solidFill>
            <a:prstDash val="solid"/>
            <a:round/>
            <a:headEnd type="none" w="med" len="med"/>
            <a:tailEnd type="triangle"/>
          </a:ln>
          <a:effectLst/>
        </p:spPr>
      </p:cxnSp>
      <p:cxnSp>
        <p:nvCxnSpPr>
          <p:cNvPr id="17" name="Straight Arrow Connector 16"/>
          <p:cNvCxnSpPr/>
          <p:nvPr/>
        </p:nvCxnSpPr>
        <p:spPr bwMode="auto">
          <a:xfrm flipV="1">
            <a:off x="4276970" y="3126684"/>
            <a:ext cx="1084219" cy="411152"/>
          </a:xfrm>
          <a:prstGeom prst="straightConnector1">
            <a:avLst/>
          </a:prstGeom>
          <a:noFill/>
          <a:ln w="12700" cap="flat" cmpd="sng" algn="ctr">
            <a:solidFill>
              <a:srgbClr val="000099"/>
            </a:solidFill>
            <a:prstDash val="solid"/>
            <a:round/>
            <a:headEnd type="none" w="med" len="med"/>
            <a:tailEnd type="triangle"/>
          </a:ln>
          <a:effectLst/>
        </p:spPr>
      </p:cxnSp>
      <p:cxnSp>
        <p:nvCxnSpPr>
          <p:cNvPr id="18" name="Straight Arrow Connector 17"/>
          <p:cNvCxnSpPr>
            <a:endCxn id="9" idx="0"/>
          </p:cNvCxnSpPr>
          <p:nvPr/>
        </p:nvCxnSpPr>
        <p:spPr bwMode="auto">
          <a:xfrm>
            <a:off x="4642755" y="3948988"/>
            <a:ext cx="1618345" cy="517408"/>
          </a:xfrm>
          <a:prstGeom prst="straightConnector1">
            <a:avLst/>
          </a:prstGeom>
          <a:noFill/>
          <a:ln w="12700" cap="flat" cmpd="sng" algn="ctr">
            <a:solidFill>
              <a:srgbClr val="000099"/>
            </a:solidFill>
            <a:prstDash val="solid"/>
            <a:round/>
            <a:headEnd type="none" w="med" len="med"/>
            <a:tailEnd type="triangle"/>
          </a:ln>
          <a:effectLst/>
        </p:spPr>
      </p:cxnSp>
      <p:cxnSp>
        <p:nvCxnSpPr>
          <p:cNvPr id="19" name="Curved Connector 18"/>
          <p:cNvCxnSpPr>
            <a:endCxn id="11" idx="0"/>
          </p:cNvCxnSpPr>
          <p:nvPr/>
        </p:nvCxnSpPr>
        <p:spPr bwMode="auto">
          <a:xfrm>
            <a:off x="6147802" y="1697823"/>
            <a:ext cx="1712258" cy="1687865"/>
          </a:xfrm>
          <a:prstGeom prst="curvedConnector2">
            <a:avLst/>
          </a:prstGeom>
          <a:noFill/>
          <a:ln w="12700" cap="flat" cmpd="sng" algn="ctr">
            <a:solidFill>
              <a:srgbClr val="000099"/>
            </a:solidFill>
            <a:prstDash val="solid"/>
            <a:round/>
            <a:headEnd type="none" w="med" len="med"/>
            <a:tailEnd type="triangle"/>
          </a:ln>
          <a:effectLst/>
        </p:spPr>
      </p:cxnSp>
      <p:cxnSp>
        <p:nvCxnSpPr>
          <p:cNvPr id="20" name="Straight Arrow Connector 19"/>
          <p:cNvCxnSpPr/>
          <p:nvPr/>
        </p:nvCxnSpPr>
        <p:spPr bwMode="auto">
          <a:xfrm>
            <a:off x="7086600" y="2819400"/>
            <a:ext cx="600918" cy="461033"/>
          </a:xfrm>
          <a:prstGeom prst="straightConnector1">
            <a:avLst/>
          </a:prstGeom>
          <a:noFill/>
          <a:ln w="12700" cap="flat" cmpd="sng" algn="ctr">
            <a:solidFill>
              <a:srgbClr val="000099"/>
            </a:solidFill>
            <a:prstDash val="solid"/>
            <a:round/>
            <a:headEnd type="none" w="med" len="med"/>
            <a:tailEnd type="triangle"/>
          </a:ln>
          <a:effectLst/>
        </p:spPr>
      </p:cxnSp>
      <p:cxnSp>
        <p:nvCxnSpPr>
          <p:cNvPr id="21" name="Straight Arrow Connector 20"/>
          <p:cNvCxnSpPr/>
          <p:nvPr/>
        </p:nvCxnSpPr>
        <p:spPr bwMode="auto">
          <a:xfrm flipV="1">
            <a:off x="6865615" y="4014391"/>
            <a:ext cx="851877" cy="489202"/>
          </a:xfrm>
          <a:prstGeom prst="straightConnector1">
            <a:avLst/>
          </a:prstGeom>
          <a:noFill/>
          <a:ln w="12700" cap="flat" cmpd="sng" algn="ctr">
            <a:solidFill>
              <a:srgbClr val="000099"/>
            </a:solidFill>
            <a:prstDash val="solid"/>
            <a:round/>
            <a:headEnd type="none" w="med" len="med"/>
            <a:tailEnd type="triangle"/>
          </a:ln>
          <a:effectLst/>
        </p:spPr>
      </p:cxnSp>
      <p:sp>
        <p:nvSpPr>
          <p:cNvPr id="22" name="TextBox 21"/>
          <p:cNvSpPr txBox="1"/>
          <p:nvPr/>
        </p:nvSpPr>
        <p:spPr>
          <a:xfrm>
            <a:off x="4893029" y="5420652"/>
            <a:ext cx="2743200" cy="646331"/>
          </a:xfrm>
          <a:prstGeom prst="rect">
            <a:avLst/>
          </a:prstGeom>
          <a:noFill/>
        </p:spPr>
        <p:txBody>
          <a:bodyPr wrap="square" lIns="0" rIns="0" rtlCol="0">
            <a:spAutoFit/>
          </a:bodyPr>
          <a:lstStyle/>
          <a:p>
            <a:pPr algn="ctr"/>
            <a:r>
              <a:rPr lang="en-US" dirty="0">
                <a:solidFill>
                  <a:srgbClr val="000099"/>
                </a:solidFill>
                <a:latin typeface="Arial" panose="020B0604020202020204" pitchFamily="34" charset="0"/>
                <a:cs typeface="Arial" panose="020B0604020202020204" pitchFamily="34" charset="0"/>
              </a:rPr>
              <a:t>Targeted</a:t>
            </a:r>
            <a:r>
              <a:rPr lang="en-US" baseline="0" dirty="0">
                <a:solidFill>
                  <a:srgbClr val="000099"/>
                </a:solidFill>
                <a:latin typeface="Arial" panose="020B0604020202020204" pitchFamily="34" charset="0"/>
                <a:cs typeface="Arial" panose="020B0604020202020204" pitchFamily="34" charset="0"/>
              </a:rPr>
              <a:t> (bio)chemical analysis</a:t>
            </a:r>
            <a:endParaRPr lang="en-US" dirty="0">
              <a:solidFill>
                <a:srgbClr val="000099"/>
              </a:solidFill>
              <a:latin typeface="Arial" panose="020B0604020202020204" pitchFamily="34" charset="0"/>
              <a:cs typeface="Arial" panose="020B0604020202020204" pitchFamily="34" charset="0"/>
            </a:endParaRPr>
          </a:p>
        </p:txBody>
      </p:sp>
      <p:cxnSp>
        <p:nvCxnSpPr>
          <p:cNvPr id="23" name="Straight Arrow Connector 22"/>
          <p:cNvCxnSpPr>
            <a:endCxn id="22" idx="0"/>
          </p:cNvCxnSpPr>
          <p:nvPr/>
        </p:nvCxnSpPr>
        <p:spPr bwMode="auto">
          <a:xfrm>
            <a:off x="3907473" y="3994822"/>
            <a:ext cx="2357156" cy="1425830"/>
          </a:xfrm>
          <a:prstGeom prst="straightConnector1">
            <a:avLst/>
          </a:prstGeom>
          <a:noFill/>
          <a:ln w="12700" cap="flat" cmpd="sng" algn="ctr">
            <a:solidFill>
              <a:srgbClr val="000099"/>
            </a:solidFill>
            <a:prstDash val="solid"/>
            <a:round/>
            <a:headEnd type="none" w="med" len="med"/>
            <a:tailEnd type="triangle"/>
          </a:ln>
          <a:effectLst/>
        </p:spPr>
      </p:cxnSp>
      <p:cxnSp>
        <p:nvCxnSpPr>
          <p:cNvPr id="24" name="Curved Connector 23"/>
          <p:cNvCxnSpPr>
            <a:stCxn id="22" idx="3"/>
            <a:endCxn id="11" idx="2"/>
          </p:cNvCxnSpPr>
          <p:nvPr/>
        </p:nvCxnSpPr>
        <p:spPr bwMode="auto">
          <a:xfrm flipV="1">
            <a:off x="7636229" y="4032019"/>
            <a:ext cx="223831" cy="1711799"/>
          </a:xfrm>
          <a:prstGeom prst="curvedConnector2">
            <a:avLst/>
          </a:prstGeom>
          <a:noFill/>
          <a:ln w="12700" cap="flat" cmpd="sng" algn="ctr">
            <a:solidFill>
              <a:srgbClr val="000099"/>
            </a:solidFill>
            <a:prstDash val="solid"/>
            <a:round/>
            <a:headEnd type="none" w="med" len="med"/>
            <a:tailEnd type="triangle"/>
          </a:ln>
          <a:effectLst/>
        </p:spPr>
      </p:cxnSp>
      <p:sp>
        <p:nvSpPr>
          <p:cNvPr id="25" name="TextBox 24"/>
          <p:cNvSpPr txBox="1"/>
          <p:nvPr/>
        </p:nvSpPr>
        <p:spPr>
          <a:xfrm>
            <a:off x="4800600" y="3385688"/>
            <a:ext cx="1347202" cy="646331"/>
          </a:xfrm>
          <a:prstGeom prst="rect">
            <a:avLst/>
          </a:prstGeom>
          <a:noFill/>
        </p:spPr>
        <p:txBody>
          <a:bodyPr wrap="square" lIns="0" rIns="0" rtlCol="0">
            <a:spAutoFit/>
          </a:bodyPr>
          <a:lstStyle/>
          <a:p>
            <a:pPr algn="ctr"/>
            <a:r>
              <a:rPr lang="en-US" dirty="0">
                <a:solidFill>
                  <a:srgbClr val="000099"/>
                </a:solidFill>
                <a:latin typeface="Arial" panose="020B0604020202020204" pitchFamily="34" charset="0"/>
                <a:cs typeface="Arial" panose="020B0604020202020204" pitchFamily="34" charset="0"/>
              </a:rPr>
              <a:t>Functional assays</a:t>
            </a:r>
          </a:p>
        </p:txBody>
      </p:sp>
      <p:cxnSp>
        <p:nvCxnSpPr>
          <p:cNvPr id="26" name="Straight Arrow Connector 25"/>
          <p:cNvCxnSpPr>
            <a:stCxn id="7" idx="3"/>
            <a:endCxn id="25" idx="1"/>
          </p:cNvCxnSpPr>
          <p:nvPr/>
        </p:nvCxnSpPr>
        <p:spPr bwMode="auto">
          <a:xfrm>
            <a:off x="4502835" y="3708854"/>
            <a:ext cx="297765" cy="0"/>
          </a:xfrm>
          <a:prstGeom prst="straightConnector1">
            <a:avLst/>
          </a:prstGeom>
          <a:noFill/>
          <a:ln w="12700" cap="flat" cmpd="sng" algn="ctr">
            <a:solidFill>
              <a:srgbClr val="000099"/>
            </a:solidFill>
            <a:prstDash val="solid"/>
            <a:round/>
            <a:headEnd type="none" w="med" len="med"/>
            <a:tailEnd type="triangle"/>
          </a:ln>
          <a:effectLst/>
        </p:spPr>
      </p:cxnSp>
      <p:cxnSp>
        <p:nvCxnSpPr>
          <p:cNvPr id="27" name="Straight Arrow Connector 26"/>
          <p:cNvCxnSpPr>
            <a:stCxn id="25" idx="3"/>
            <a:endCxn id="11" idx="1"/>
          </p:cNvCxnSpPr>
          <p:nvPr/>
        </p:nvCxnSpPr>
        <p:spPr bwMode="auto">
          <a:xfrm>
            <a:off x="6147802" y="3708854"/>
            <a:ext cx="428318" cy="0"/>
          </a:xfrm>
          <a:prstGeom prst="straightConnector1">
            <a:avLst/>
          </a:prstGeom>
          <a:noFill/>
          <a:ln w="12700" cap="flat" cmpd="sng" algn="ctr">
            <a:solidFill>
              <a:srgbClr val="000099"/>
            </a:solidFill>
            <a:prstDash val="solid"/>
            <a:round/>
            <a:headEnd type="none" w="med" len="med"/>
            <a:tailEnd type="triangle"/>
          </a:ln>
          <a:effectLst/>
        </p:spPr>
      </p:cxnSp>
    </p:spTree>
    <p:extLst>
      <p:ext uri="{BB962C8B-B14F-4D97-AF65-F5344CB8AC3E}">
        <p14:creationId xmlns:p14="http://schemas.microsoft.com/office/powerpoint/2010/main" val="660668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53" presetClass="entr" presetSubtype="16"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par>
                                <p:cTn id="26" presetID="22" presetClass="entr" presetSubtype="8"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par>
                                <p:cTn id="43" presetID="22" presetClass="entr" presetSubtype="8"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left)">
                                      <p:cBhvr>
                                        <p:cTn id="45" dur="500"/>
                                        <p:tgtEl>
                                          <p:spTgt spid="26"/>
                                        </p:tgtEl>
                                      </p:cBhvr>
                                    </p:animEffect>
                                  </p:childTnLst>
                                </p:cTn>
                              </p:par>
                              <p:par>
                                <p:cTn id="46" presetID="22" presetClass="entr" presetSubtype="8"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left)">
                                      <p:cBhvr>
                                        <p:cTn id="48" dur="500"/>
                                        <p:tgtEl>
                                          <p:spTgt spid="18"/>
                                        </p:tgtEl>
                                      </p:cBhvr>
                                    </p:animEffect>
                                  </p:childTnLst>
                                </p:cTn>
                              </p:par>
                              <p:par>
                                <p:cTn id="49" presetID="22" presetClass="entr" presetSubtype="8"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Effect transition="in" filter="fade">
                                      <p:cBhvr>
                                        <p:cTn id="56" dur="500"/>
                                        <p:tgtEl>
                                          <p:spTgt spid="1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500" fill="hold"/>
                                        <p:tgtEl>
                                          <p:spTgt spid="9"/>
                                        </p:tgtEl>
                                        <p:attrNameLst>
                                          <p:attrName>ppt_w</p:attrName>
                                        </p:attrNameLst>
                                      </p:cBhvr>
                                      <p:tavLst>
                                        <p:tav tm="0">
                                          <p:val>
                                            <p:fltVal val="0"/>
                                          </p:val>
                                        </p:tav>
                                        <p:tav tm="100000">
                                          <p:val>
                                            <p:strVal val="#ppt_w"/>
                                          </p:val>
                                        </p:tav>
                                      </p:tavLst>
                                    </p:anim>
                                    <p:anim calcmode="lin" valueType="num">
                                      <p:cBhvr>
                                        <p:cTn id="70" dur="500" fill="hold"/>
                                        <p:tgtEl>
                                          <p:spTgt spid="9"/>
                                        </p:tgtEl>
                                        <p:attrNameLst>
                                          <p:attrName>ppt_h</p:attrName>
                                        </p:attrNameLst>
                                      </p:cBhvr>
                                      <p:tavLst>
                                        <p:tav tm="0">
                                          <p:val>
                                            <p:fltVal val="0"/>
                                          </p:val>
                                        </p:tav>
                                        <p:tav tm="100000">
                                          <p:val>
                                            <p:strVal val="#ppt_h"/>
                                          </p:val>
                                        </p:tav>
                                      </p:tavLst>
                                    </p:anim>
                                    <p:animEffect transition="in" filter="fade">
                                      <p:cBhvr>
                                        <p:cTn id="71" dur="500"/>
                                        <p:tgtEl>
                                          <p:spTgt spid="9"/>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p:cTn id="74" dur="500" fill="hold"/>
                                        <p:tgtEl>
                                          <p:spTgt spid="22"/>
                                        </p:tgtEl>
                                        <p:attrNameLst>
                                          <p:attrName>ppt_w</p:attrName>
                                        </p:attrNameLst>
                                      </p:cBhvr>
                                      <p:tavLst>
                                        <p:tav tm="0">
                                          <p:val>
                                            <p:fltVal val="0"/>
                                          </p:val>
                                        </p:tav>
                                        <p:tav tm="100000">
                                          <p:val>
                                            <p:strVal val="#ppt_w"/>
                                          </p:val>
                                        </p:tav>
                                      </p:tavLst>
                                    </p:anim>
                                    <p:anim calcmode="lin" valueType="num">
                                      <p:cBhvr>
                                        <p:cTn id="75" dur="500" fill="hold"/>
                                        <p:tgtEl>
                                          <p:spTgt spid="22"/>
                                        </p:tgtEl>
                                        <p:attrNameLst>
                                          <p:attrName>ppt_h</p:attrName>
                                        </p:attrNameLst>
                                      </p:cBhvr>
                                      <p:tavLst>
                                        <p:tav tm="0">
                                          <p:val>
                                            <p:fltVal val="0"/>
                                          </p:val>
                                        </p:tav>
                                        <p:tav tm="100000">
                                          <p:val>
                                            <p:strVal val="#ppt_h"/>
                                          </p:val>
                                        </p:tav>
                                      </p:tavLst>
                                    </p:anim>
                                    <p:animEffect transition="in" filter="fade">
                                      <p:cBhvr>
                                        <p:cTn id="76" dur="500"/>
                                        <p:tgtEl>
                                          <p:spTgt spid="22"/>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8" fill="hold" nodeType="click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left)">
                                      <p:cBhvr>
                                        <p:cTn id="81" dur="500"/>
                                        <p:tgtEl>
                                          <p:spTgt spid="19"/>
                                        </p:tgtEl>
                                      </p:cBhvr>
                                    </p:animEffect>
                                  </p:childTnLst>
                                </p:cTn>
                              </p:par>
                              <p:par>
                                <p:cTn id="82" presetID="22" presetClass="entr" presetSubtype="8" fill="hold"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wipe(left)">
                                      <p:cBhvr>
                                        <p:cTn id="84" dur="500"/>
                                        <p:tgtEl>
                                          <p:spTgt spid="20"/>
                                        </p:tgtEl>
                                      </p:cBhvr>
                                    </p:animEffect>
                                  </p:childTnLst>
                                </p:cTn>
                              </p:par>
                              <p:par>
                                <p:cTn id="85" presetID="22" presetClass="entr" presetSubtype="8" fill="hold"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left)">
                                      <p:cBhvr>
                                        <p:cTn id="87" dur="500"/>
                                        <p:tgtEl>
                                          <p:spTgt spid="27"/>
                                        </p:tgtEl>
                                      </p:cBhvr>
                                    </p:animEffect>
                                  </p:childTnLst>
                                </p:cTn>
                              </p:par>
                              <p:par>
                                <p:cTn id="88" presetID="22" presetClass="entr" presetSubtype="8" fill="hold"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wipe(left)">
                                      <p:cBhvr>
                                        <p:cTn id="90" dur="500"/>
                                        <p:tgtEl>
                                          <p:spTgt spid="21"/>
                                        </p:tgtEl>
                                      </p:cBhvr>
                                    </p:animEffect>
                                  </p:childTnLst>
                                </p:cTn>
                              </p:par>
                              <p:par>
                                <p:cTn id="91" presetID="22" presetClass="entr" presetSubtype="8" fill="hold"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ipe(left)">
                                      <p:cBhvr>
                                        <p:cTn id="93" dur="500"/>
                                        <p:tgtEl>
                                          <p:spTgt spid="24"/>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Effect transition="in" filter="fade">
                                      <p:cBhvr>
                                        <p:cTn id="9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22"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677" y="1052736"/>
            <a:ext cx="7925707" cy="738664"/>
          </a:xfrm>
          <a:prstGeom prst="rect">
            <a:avLst/>
          </a:prstGeom>
          <a:noFill/>
        </p:spPr>
        <p:txBody>
          <a:bodyPr wrap="square" lIns="0" rIns="0" rtlCol="0">
            <a:spAutoFit/>
          </a:bodyPr>
          <a:lstStyle>
            <a:defPPr>
              <a:defRPr lang="en-US"/>
            </a:defPPr>
            <a:lvl1pPr algn="ctr">
              <a:defRPr sz="1400">
                <a:solidFill>
                  <a:srgbClr val="000099"/>
                </a:solidFill>
                <a:latin typeface="Arial" panose="020B0604020202020204" pitchFamily="34" charset="0"/>
                <a:cs typeface="Arial" panose="020B0604020202020204" pitchFamily="34" charset="0"/>
              </a:defRPr>
            </a:lvl1pPr>
          </a:lstStyle>
          <a:p>
            <a:pPr algn="l">
              <a:spcBef>
                <a:spcPts val="1200"/>
              </a:spcBef>
            </a:pPr>
            <a:r>
              <a:rPr lang="en-US" sz="1600" dirty="0"/>
              <a:t>What are the real life PM/NP emission characteristics of older and newer vehicles?</a:t>
            </a:r>
          </a:p>
          <a:p>
            <a:pPr algn="l">
              <a:spcBef>
                <a:spcPts val="1200"/>
              </a:spcBef>
            </a:pPr>
            <a:r>
              <a:rPr lang="en-US" sz="1600" dirty="0"/>
              <a:t>How are these emissions translated into human exposure and health effects?</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5662" t="7017" r="1844" b="1774"/>
          <a:stretch/>
        </p:blipFill>
        <p:spPr>
          <a:xfrm>
            <a:off x="4351098" y="4005063"/>
            <a:ext cx="4541381" cy="240971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677" y="1955985"/>
            <a:ext cx="3676650" cy="2295525"/>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677" y="4221088"/>
            <a:ext cx="3676650" cy="2295525"/>
          </a:xfrm>
          <a:prstGeom prst="rect">
            <a:avLst/>
          </a:prstGeom>
        </p:spPr>
      </p:pic>
      <p:pic>
        <p:nvPicPr>
          <p:cNvPr id="2050" name="Picture 2" descr="imag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1047" y="1976357"/>
            <a:ext cx="4322911" cy="1894877"/>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a:xfrm>
            <a:off x="457200" y="0"/>
            <a:ext cx="8229600" cy="731520"/>
          </a:xfrm>
          <a:prstGeom prst="rect">
            <a:avLst/>
          </a:prstGeom>
          <a:ln>
            <a:noFill/>
          </a:ln>
        </p:spPr>
        <p:txBody>
          <a:bodyPr lIns="0" tIns="0" rIns="0" bIns="0" anchor="ctr" anchorCtr="0">
            <a:noAutofit/>
          </a:bodyPr>
          <a:lstStyle>
            <a:defPPr>
              <a:defRPr lang="en-US"/>
            </a:defPPr>
            <a:lvl1pPr algn="ctr" eaLnBrk="0" fontAlgn="base" hangingPunct="0">
              <a:lnSpc>
                <a:spcPts val="2800"/>
              </a:lnSpc>
              <a:spcBef>
                <a:spcPct val="0"/>
              </a:spcBef>
              <a:spcAft>
                <a:spcPct val="0"/>
              </a:spcAft>
              <a:defRPr sz="2800" b="1">
                <a:solidFill>
                  <a:srgbClr val="000099"/>
                </a:solidFill>
                <a:latin typeface="Arial" panose="020B0604020202020204" pitchFamily="34" charset="0"/>
                <a:ea typeface="+mj-ea"/>
                <a:cs typeface="Arial" panose="020B0604020202020204" pitchFamily="34" charset="0"/>
              </a:defRPr>
            </a:lvl1pPr>
            <a:lvl2pPr eaLnBrk="0" fontAlgn="base" hangingPunct="0">
              <a:spcBef>
                <a:spcPct val="0"/>
              </a:spcBef>
              <a:spcAft>
                <a:spcPct val="0"/>
              </a:spcAft>
              <a:defRPr sz="3400">
                <a:solidFill>
                  <a:schemeClr val="tx2"/>
                </a:solidFill>
                <a:latin typeface="Arial Narrow" pitchFamily="34" charset="0"/>
              </a:defRPr>
            </a:lvl2pPr>
            <a:lvl3pPr eaLnBrk="0" fontAlgn="base" hangingPunct="0">
              <a:spcBef>
                <a:spcPct val="0"/>
              </a:spcBef>
              <a:spcAft>
                <a:spcPct val="0"/>
              </a:spcAft>
              <a:defRPr sz="3400">
                <a:solidFill>
                  <a:schemeClr val="tx2"/>
                </a:solidFill>
                <a:latin typeface="Arial Narrow" pitchFamily="34" charset="0"/>
              </a:defRPr>
            </a:lvl3pPr>
            <a:lvl4pPr eaLnBrk="0" fontAlgn="base" hangingPunct="0">
              <a:spcBef>
                <a:spcPct val="0"/>
              </a:spcBef>
              <a:spcAft>
                <a:spcPct val="0"/>
              </a:spcAft>
              <a:defRPr sz="3400">
                <a:solidFill>
                  <a:schemeClr val="tx2"/>
                </a:solidFill>
                <a:latin typeface="Arial Narrow" pitchFamily="34" charset="0"/>
              </a:defRPr>
            </a:lvl4pPr>
            <a:lvl5pPr eaLnBrk="0" fontAlgn="base" hangingPunct="0">
              <a:spcBef>
                <a:spcPct val="0"/>
              </a:spcBef>
              <a:spcAft>
                <a:spcPct val="0"/>
              </a:spcAft>
              <a:defRPr sz="3400">
                <a:solidFill>
                  <a:schemeClr val="tx2"/>
                </a:solidFill>
                <a:latin typeface="Arial Narrow" pitchFamily="34" charset="0"/>
              </a:defRPr>
            </a:lvl5pPr>
            <a:lvl6pPr marL="457200" eaLnBrk="0" fontAlgn="base" hangingPunct="0">
              <a:spcBef>
                <a:spcPct val="0"/>
              </a:spcBef>
              <a:spcAft>
                <a:spcPct val="0"/>
              </a:spcAft>
              <a:defRPr sz="3400">
                <a:solidFill>
                  <a:schemeClr val="tx2"/>
                </a:solidFill>
                <a:latin typeface="Arial Narrow" pitchFamily="34" charset="0"/>
              </a:defRPr>
            </a:lvl6pPr>
            <a:lvl7pPr marL="914400" eaLnBrk="0" fontAlgn="base" hangingPunct="0">
              <a:spcBef>
                <a:spcPct val="0"/>
              </a:spcBef>
              <a:spcAft>
                <a:spcPct val="0"/>
              </a:spcAft>
              <a:defRPr sz="3400">
                <a:solidFill>
                  <a:schemeClr val="tx2"/>
                </a:solidFill>
                <a:latin typeface="Arial Narrow" pitchFamily="34" charset="0"/>
              </a:defRPr>
            </a:lvl7pPr>
            <a:lvl8pPr marL="1371600" eaLnBrk="0" fontAlgn="base" hangingPunct="0">
              <a:spcBef>
                <a:spcPct val="0"/>
              </a:spcBef>
              <a:spcAft>
                <a:spcPct val="0"/>
              </a:spcAft>
              <a:defRPr sz="3400">
                <a:solidFill>
                  <a:schemeClr val="tx2"/>
                </a:solidFill>
                <a:latin typeface="Arial Narrow" pitchFamily="34" charset="0"/>
              </a:defRPr>
            </a:lvl8pPr>
            <a:lvl9pPr marL="1828800" eaLnBrk="0" fontAlgn="base" hangingPunct="0">
              <a:spcBef>
                <a:spcPct val="0"/>
              </a:spcBef>
              <a:spcAft>
                <a:spcPct val="0"/>
              </a:spcAft>
              <a:defRPr sz="3400">
                <a:solidFill>
                  <a:schemeClr val="tx2"/>
                </a:solidFill>
                <a:latin typeface="Arial Narrow" pitchFamily="34" charset="0"/>
              </a:defRPr>
            </a:lvl9pPr>
          </a:lstStyle>
          <a:p>
            <a:r>
              <a:rPr lang="en-US" dirty="0"/>
              <a:t>Rationale</a:t>
            </a:r>
          </a:p>
        </p:txBody>
      </p:sp>
    </p:spTree>
    <p:extLst>
      <p:ext uri="{BB962C8B-B14F-4D97-AF65-F5344CB8AC3E}">
        <p14:creationId xmlns:p14="http://schemas.microsoft.com/office/powerpoint/2010/main" val="150913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6331" y="1015550"/>
            <a:ext cx="2555474" cy="1424676"/>
          </a:xfrm>
          <a:prstGeom prst="rect">
            <a:avLst/>
          </a:prstGeom>
        </p:spPr>
      </p:pic>
      <p:pic>
        <p:nvPicPr>
          <p:cNvPr id="3" name="Picture 2"/>
          <p:cNvPicPr>
            <a:picLocks noChangeAspect="1"/>
          </p:cNvPicPr>
          <p:nvPr/>
        </p:nvPicPr>
        <p:blipFill rotWithShape="1">
          <a:blip r:embed="rId4">
            <a:clrChange>
              <a:clrFrom>
                <a:srgbClr val="FAFAFA"/>
              </a:clrFrom>
              <a:clrTo>
                <a:srgbClr val="FAFAFA">
                  <a:alpha val="0"/>
                </a:srgbClr>
              </a:clrTo>
            </a:clrChange>
            <a:extLst>
              <a:ext uri="{28A0092B-C50C-407E-A947-70E740481C1C}">
                <a14:useLocalDpi xmlns:a14="http://schemas.microsoft.com/office/drawing/2010/main" val="0"/>
              </a:ext>
            </a:extLst>
          </a:blip>
          <a:srcRect l="15097" r="16211"/>
          <a:stretch/>
        </p:blipFill>
        <p:spPr>
          <a:xfrm>
            <a:off x="5492221" y="895219"/>
            <a:ext cx="1432380" cy="1563924"/>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0040" t="10258" r="9960" b="8458"/>
          <a:stretch/>
        </p:blipFill>
        <p:spPr>
          <a:xfrm>
            <a:off x="7305017" y="893912"/>
            <a:ext cx="1831162" cy="1546314"/>
          </a:xfrm>
          <a:prstGeom prst="rect">
            <a:avLst/>
          </a:prstGeom>
        </p:spPr>
      </p:pic>
      <p:sp>
        <p:nvSpPr>
          <p:cNvPr id="5" name="Title 1"/>
          <p:cNvSpPr txBox="1">
            <a:spLocks/>
          </p:cNvSpPr>
          <p:nvPr/>
        </p:nvSpPr>
        <p:spPr>
          <a:xfrm>
            <a:off x="457200" y="0"/>
            <a:ext cx="8229600" cy="731520"/>
          </a:xfrm>
          <a:prstGeom prst="rect">
            <a:avLst/>
          </a:prstGeom>
        </p:spPr>
        <p:txBody>
          <a:bodyPr/>
          <a:lstStyle>
            <a:lvl1pPr algn="ctr" defTabSz="914400" rtl="0" eaLnBrk="1" latinLnBrk="0" hangingPunct="1">
              <a:spcBef>
                <a:spcPct val="0"/>
              </a:spcBef>
              <a:buNone/>
              <a:defRPr sz="3600" kern="1200">
                <a:solidFill>
                  <a:schemeClr val="tx1"/>
                </a:solidFill>
                <a:latin typeface="Arial" pitchFamily="34" charset="0"/>
                <a:ea typeface="+mj-ea"/>
                <a:cs typeface="Arial" pitchFamily="34" charset="0"/>
              </a:defRPr>
            </a:lvl1pPr>
          </a:lstStyle>
          <a:p>
            <a:pPr>
              <a:defRPr/>
            </a:pPr>
            <a:r>
              <a:rPr lang="en-US" sz="2800" b="1" dirty="0">
                <a:solidFill>
                  <a:srgbClr val="000099"/>
                </a:solidFill>
              </a:rPr>
              <a:t>Methodology</a:t>
            </a:r>
          </a:p>
          <a:p>
            <a:pPr>
              <a:defRPr/>
            </a:pPr>
            <a:r>
              <a:rPr lang="en-US" sz="1800" dirty="0">
                <a:solidFill>
                  <a:srgbClr val="C00000"/>
                </a:solidFill>
              </a:rPr>
              <a:t>Environmental and exposure assessment</a:t>
            </a:r>
          </a:p>
        </p:txBody>
      </p:sp>
      <p:sp>
        <p:nvSpPr>
          <p:cNvPr id="6" name="TextBox 5"/>
          <p:cNvSpPr txBox="1"/>
          <p:nvPr/>
        </p:nvSpPr>
        <p:spPr>
          <a:xfrm>
            <a:off x="2528073" y="2555730"/>
            <a:ext cx="2390215" cy="307777"/>
          </a:xfrm>
          <a:prstGeom prst="rect">
            <a:avLst/>
          </a:prstGeom>
          <a:noFill/>
        </p:spPr>
        <p:txBody>
          <a:bodyPr wrap="square" lIns="0" rIns="0" rtlCol="0">
            <a:spAutoFit/>
          </a:bodyPr>
          <a:lstStyle>
            <a:defPPr>
              <a:defRPr lang="en-US"/>
            </a:defPPr>
            <a:lvl1pPr algn="ctr">
              <a:defRPr sz="1400">
                <a:solidFill>
                  <a:srgbClr val="000099"/>
                </a:solidFill>
                <a:latin typeface="Arial" panose="020B0604020202020204" pitchFamily="34" charset="0"/>
                <a:cs typeface="Arial" panose="020B0604020202020204" pitchFamily="34" charset="0"/>
              </a:defRPr>
            </a:lvl1pPr>
          </a:lstStyle>
          <a:p>
            <a:r>
              <a:rPr lang="en-US" dirty="0"/>
              <a:t>Laser Particle Sizer analyzer</a:t>
            </a:r>
          </a:p>
        </p:txBody>
      </p:sp>
      <p:sp>
        <p:nvSpPr>
          <p:cNvPr id="7" name="TextBox 6"/>
          <p:cNvSpPr txBox="1"/>
          <p:nvPr/>
        </p:nvSpPr>
        <p:spPr>
          <a:xfrm>
            <a:off x="5421732" y="2555731"/>
            <a:ext cx="1573358" cy="523220"/>
          </a:xfrm>
          <a:prstGeom prst="rect">
            <a:avLst/>
          </a:prstGeom>
          <a:noFill/>
        </p:spPr>
        <p:txBody>
          <a:bodyPr wrap="square" lIns="0" rIns="0" rtlCol="0">
            <a:spAutoFit/>
          </a:bodyPr>
          <a:lstStyle>
            <a:defPPr>
              <a:defRPr lang="en-US"/>
            </a:defPPr>
            <a:lvl1pPr>
              <a:defRPr sz="1400">
                <a:solidFill>
                  <a:srgbClr val="000099"/>
                </a:solidFill>
                <a:latin typeface="Arial" panose="020B0604020202020204" pitchFamily="34" charset="0"/>
                <a:cs typeface="Arial" panose="020B0604020202020204" pitchFamily="34" charset="0"/>
              </a:defRPr>
            </a:lvl1pPr>
          </a:lstStyle>
          <a:p>
            <a:pPr algn="ctr"/>
            <a:r>
              <a:rPr lang="en-US" dirty="0"/>
              <a:t>Scanning electron </a:t>
            </a:r>
          </a:p>
          <a:p>
            <a:pPr algn="ctr"/>
            <a:r>
              <a:rPr lang="en-US" dirty="0"/>
              <a:t>microscopy </a:t>
            </a:r>
          </a:p>
        </p:txBody>
      </p:sp>
      <p:sp>
        <p:nvSpPr>
          <p:cNvPr id="8" name="TextBox 7"/>
          <p:cNvSpPr txBox="1"/>
          <p:nvPr/>
        </p:nvSpPr>
        <p:spPr>
          <a:xfrm>
            <a:off x="7517742" y="2555731"/>
            <a:ext cx="1166439" cy="307777"/>
          </a:xfrm>
          <a:prstGeom prst="rect">
            <a:avLst/>
          </a:prstGeom>
          <a:noFill/>
        </p:spPr>
        <p:txBody>
          <a:bodyPr wrap="square" lIns="0" rIns="0" rtlCol="0">
            <a:spAutoFit/>
          </a:bodyPr>
          <a:lstStyle>
            <a:defPPr>
              <a:defRPr lang="en-US"/>
            </a:defPPr>
            <a:lvl1pPr>
              <a:defRPr sz="1400">
                <a:solidFill>
                  <a:srgbClr val="000099"/>
                </a:solidFill>
                <a:latin typeface="Arial" panose="020B0604020202020204" pitchFamily="34" charset="0"/>
                <a:cs typeface="Arial" panose="020B0604020202020204" pitchFamily="34" charset="0"/>
              </a:defRPr>
            </a:lvl1pPr>
          </a:lstStyle>
          <a:p>
            <a:pPr algn="ctr"/>
            <a:r>
              <a:rPr lang="en-US" dirty="0"/>
              <a:t>HR-ICP-MS</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667" y="1315736"/>
            <a:ext cx="2051720" cy="1143407"/>
          </a:xfrm>
          <a:prstGeom prst="rect">
            <a:avLst/>
          </a:prstGeom>
        </p:spPr>
      </p:pic>
      <p:sp>
        <p:nvSpPr>
          <p:cNvPr id="11" name="TextBox 10"/>
          <p:cNvSpPr txBox="1"/>
          <p:nvPr/>
        </p:nvSpPr>
        <p:spPr>
          <a:xfrm>
            <a:off x="39920" y="2557641"/>
            <a:ext cx="2115467" cy="615553"/>
          </a:xfrm>
          <a:prstGeom prst="rect">
            <a:avLst/>
          </a:prstGeom>
          <a:noFill/>
        </p:spPr>
        <p:txBody>
          <a:bodyPr wrap="square" lIns="0" rIns="0" rtlCol="0">
            <a:spAutoFit/>
          </a:bodyPr>
          <a:lstStyle>
            <a:defPPr>
              <a:defRPr lang="en-US"/>
            </a:defPPr>
            <a:lvl1pPr algn="ctr">
              <a:defRPr sz="1400">
                <a:solidFill>
                  <a:srgbClr val="000099"/>
                </a:solidFill>
                <a:latin typeface="Arial" panose="020B0604020202020204" pitchFamily="34" charset="0"/>
                <a:cs typeface="Arial" panose="020B0604020202020204" pitchFamily="34" charset="0"/>
              </a:defRPr>
            </a:lvl1pPr>
          </a:lstStyle>
          <a:p>
            <a:r>
              <a:rPr lang="en-US" dirty="0"/>
              <a:t>Real life emissions</a:t>
            </a:r>
          </a:p>
          <a:p>
            <a:pPr marL="171450" indent="-171450" algn="l">
              <a:buFontTx/>
              <a:buChar char="-"/>
            </a:pPr>
            <a:r>
              <a:rPr lang="en-US" sz="1000" dirty="0"/>
              <a:t>18 car with low mileage (P+D)</a:t>
            </a:r>
          </a:p>
          <a:p>
            <a:pPr marL="171450" indent="-171450" algn="l">
              <a:buFontTx/>
              <a:buChar char="-"/>
            </a:pPr>
            <a:r>
              <a:rPr lang="en-US" sz="1000" dirty="0"/>
              <a:t>17 cars with high mileage (P+D)</a:t>
            </a:r>
          </a:p>
        </p:txBody>
      </p:sp>
      <p:grpSp>
        <p:nvGrpSpPr>
          <p:cNvPr id="12" name="Group 11"/>
          <p:cNvGrpSpPr/>
          <p:nvPr/>
        </p:nvGrpSpPr>
        <p:grpSpPr>
          <a:xfrm>
            <a:off x="3936513" y="5089867"/>
            <a:ext cx="1457496" cy="1272156"/>
            <a:chOff x="4714704" y="2540530"/>
            <a:chExt cx="1457496" cy="1272156"/>
          </a:xfrm>
        </p:grpSpPr>
        <p:pic>
          <p:nvPicPr>
            <p:cNvPr id="13" name="Picture 17" descr="inhalation.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18552" y="2540530"/>
              <a:ext cx="649800" cy="889536"/>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bwMode="auto">
            <a:xfrm>
              <a:off x="4714704" y="3566465"/>
              <a:ext cx="1457496" cy="246221"/>
            </a:xfrm>
            <a:prstGeom prst="rect">
              <a:avLst/>
            </a:prstGeom>
            <a:noFill/>
          </p:spPr>
          <p:txBody>
            <a:bodyPr>
              <a:spAutoFit/>
            </a:bodyPr>
            <a:lstStyle/>
            <a:p>
              <a:pPr algn="ctr" fontAlgn="auto">
                <a:spcBef>
                  <a:spcPts val="0"/>
                </a:spcBef>
                <a:spcAft>
                  <a:spcPts val="0"/>
                </a:spcAft>
                <a:defRPr/>
              </a:pPr>
              <a:r>
                <a:rPr lang="en-US" sz="1000" dirty="0">
                  <a:ln w="1905"/>
                  <a:solidFill>
                    <a:srgbClr val="000099"/>
                  </a:solidFill>
                  <a:latin typeface="Arial" panose="020B0604020202020204" pitchFamily="34" charset="0"/>
                  <a:cs typeface="Arial" panose="020B0604020202020204" pitchFamily="34" charset="0"/>
                </a:rPr>
                <a:t>Inhalation exposure</a:t>
              </a:r>
            </a:p>
          </p:txBody>
        </p:sp>
      </p:grpSp>
      <p:cxnSp>
        <p:nvCxnSpPr>
          <p:cNvPr id="15" name="Straight Arrow Connector 14"/>
          <p:cNvCxnSpPr>
            <a:stCxn id="13" idx="3"/>
            <a:endCxn id="17" idx="1"/>
          </p:cNvCxnSpPr>
          <p:nvPr/>
        </p:nvCxnSpPr>
        <p:spPr bwMode="auto">
          <a:xfrm>
            <a:off x="4990161" y="5534635"/>
            <a:ext cx="790543" cy="12591"/>
          </a:xfrm>
          <a:prstGeom prst="straightConnector1">
            <a:avLst/>
          </a:prstGeom>
          <a:noFill/>
          <a:ln w="12700" cap="flat" cmpd="sng" algn="ctr">
            <a:solidFill>
              <a:srgbClr val="FF0000"/>
            </a:solidFill>
            <a:prstDash val="solid"/>
            <a:round/>
            <a:headEnd type="none" w="med" len="med"/>
            <a:tailEnd type="triangle" w="sm" len="lg"/>
          </a:ln>
          <a:effectLst/>
        </p:spPr>
      </p:cxnSp>
      <p:grpSp>
        <p:nvGrpSpPr>
          <p:cNvPr id="16" name="Group 15"/>
          <p:cNvGrpSpPr/>
          <p:nvPr/>
        </p:nvGrpSpPr>
        <p:grpSpPr>
          <a:xfrm>
            <a:off x="5780704" y="5184287"/>
            <a:ext cx="684000" cy="1114455"/>
            <a:chOff x="5877096" y="2942727"/>
            <a:chExt cx="684000" cy="1114455"/>
          </a:xfrm>
        </p:grpSpPr>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77096" y="2942727"/>
              <a:ext cx="676104" cy="725878"/>
            </a:xfrm>
            <a:prstGeom prst="rect">
              <a:avLst/>
            </a:prstGeom>
            <a:effectLst>
              <a:softEdge rad="50800"/>
            </a:effectLst>
          </p:spPr>
        </p:pic>
        <p:sp>
          <p:nvSpPr>
            <p:cNvPr id="18" name="TextBox 17"/>
            <p:cNvSpPr txBox="1"/>
            <p:nvPr/>
          </p:nvSpPr>
          <p:spPr bwMode="auto">
            <a:xfrm>
              <a:off x="5877096" y="3718628"/>
              <a:ext cx="684000" cy="338554"/>
            </a:xfrm>
            <a:prstGeom prst="rect">
              <a:avLst/>
            </a:prstGeom>
            <a:gradFill>
              <a:gsLst>
                <a:gs pos="0">
                  <a:schemeClr val="bg2">
                    <a:lumMod val="20000"/>
                    <a:lumOff val="80000"/>
                    <a:alpha val="16000"/>
                  </a:schemeClr>
                </a:gs>
                <a:gs pos="100000">
                  <a:schemeClr val="bg1">
                    <a:alpha val="7000"/>
                  </a:schemeClr>
                </a:gs>
              </a:gsLst>
              <a:lin ang="5400000" scaled="0"/>
            </a:gradFill>
            <a:ln>
              <a:solidFill>
                <a:schemeClr val="bg1"/>
              </a:solidFill>
            </a:ln>
          </p:spPr>
          <p:style>
            <a:lnRef idx="1">
              <a:schemeClr val="dk1"/>
            </a:lnRef>
            <a:fillRef idx="2">
              <a:schemeClr val="dk1"/>
            </a:fillRef>
            <a:effectRef idx="1">
              <a:schemeClr val="dk1"/>
            </a:effectRef>
            <a:fontRef idx="minor">
              <a:schemeClr val="dk1"/>
            </a:fontRef>
          </p:style>
          <p:txBody>
            <a:bodyPr wrap="square">
              <a:spAutoFit/>
            </a:bodyPr>
            <a:lstStyle>
              <a:defPPr>
                <a:defRPr lang="en-US"/>
              </a:defPPr>
              <a:lvl1pPr fontAlgn="auto">
                <a:spcBef>
                  <a:spcPts val="0"/>
                </a:spcBef>
                <a:spcAft>
                  <a:spcPts val="0"/>
                </a:spcAft>
                <a:defRPr sz="800" b="1">
                  <a:ln w="1905">
                    <a:noFill/>
                  </a:ln>
                  <a:solidFill>
                    <a:schemeClr val="bg1"/>
                  </a:solidFill>
                  <a:effectLst>
                    <a:innerShdw blurRad="69850" dist="43180" dir="5400000">
                      <a:srgbClr val="000000">
                        <a:alpha val="65000"/>
                      </a:srgbClr>
                    </a:innerShdw>
                  </a:effectLst>
                  <a:latin typeface="Arial Narrow" pitchFamily="34" charset="0"/>
                </a:defRPr>
              </a:lvl1pPr>
            </a:lstStyle>
            <a:p>
              <a:pPr algn="ctr"/>
              <a:r>
                <a:rPr lang="en-US" dirty="0" err="1">
                  <a:solidFill>
                    <a:srgbClr val="000099"/>
                  </a:solidFill>
                  <a:effectLst/>
                  <a:latin typeface="Arial" panose="020B0604020202020204" pitchFamily="34" charset="0"/>
                  <a:cs typeface="Arial" panose="020B0604020202020204" pitchFamily="34" charset="0"/>
                </a:rPr>
                <a:t>HRT</a:t>
              </a:r>
              <a:r>
                <a:rPr lang="en-US" dirty="0">
                  <a:solidFill>
                    <a:srgbClr val="000099"/>
                  </a:solidFill>
                  <a:effectLst/>
                  <a:latin typeface="Arial" panose="020B0604020202020204" pitchFamily="34" charset="0"/>
                  <a:cs typeface="Arial" panose="020B0604020202020204" pitchFamily="34" charset="0"/>
                </a:rPr>
                <a:t> model</a:t>
              </a:r>
            </a:p>
          </p:txBody>
        </p:sp>
      </p:grpSp>
      <p:graphicFrame>
        <p:nvGraphicFramePr>
          <p:cNvPr id="19" name="Object 18"/>
          <p:cNvGraphicFramePr>
            <a:graphicFrameLocks noChangeAspect="1"/>
          </p:cNvGraphicFramePr>
          <p:nvPr/>
        </p:nvGraphicFramePr>
        <p:xfrm>
          <a:off x="4505973" y="4622242"/>
          <a:ext cx="1273175" cy="342900"/>
        </p:xfrm>
        <a:graphic>
          <a:graphicData uri="http://schemas.openxmlformats.org/presentationml/2006/ole">
            <mc:AlternateContent xmlns:mc="http://schemas.openxmlformats.org/markup-compatibility/2006">
              <mc:Choice xmlns:v="urn:schemas-microsoft-com:vml" Requires="v">
                <p:oleObj spid="_x0000_s5138" name="Equation" r:id="rId9" imgW="1269720" imgH="342720" progId="Equation.DSMT4">
                  <p:embed/>
                </p:oleObj>
              </mc:Choice>
              <mc:Fallback>
                <p:oleObj name="Equation" r:id="rId9" imgW="1269720" imgH="342720" progId="Equation.DSMT4">
                  <p:embed/>
                  <p:pic>
                    <p:nvPicPr>
                      <p:cNvPr id="19" name="Object 18"/>
                      <p:cNvPicPr>
                        <a:picLocks noChangeAspect="1" noChangeArrowheads="1"/>
                      </p:cNvPicPr>
                      <p:nvPr/>
                    </p:nvPicPr>
                    <p:blipFill>
                      <a:blip r:embed="rId10"/>
                      <a:srcRect/>
                      <a:stretch>
                        <a:fillRect/>
                      </a:stretch>
                    </p:blipFill>
                    <p:spPr bwMode="auto">
                      <a:xfrm>
                        <a:off x="4505973" y="4622242"/>
                        <a:ext cx="1273175" cy="342900"/>
                      </a:xfrm>
                      <a:prstGeom prst="rect">
                        <a:avLst/>
                      </a:prstGeom>
                      <a:noFill/>
                      <a:ln>
                        <a:noFill/>
                      </a:ln>
                    </p:spPr>
                  </p:pic>
                </p:oleObj>
              </mc:Fallback>
            </mc:AlternateContent>
          </a:graphicData>
        </a:graphic>
      </p:graphicFrame>
      <p:graphicFrame>
        <p:nvGraphicFramePr>
          <p:cNvPr id="20" name="Object 19"/>
          <p:cNvGraphicFramePr>
            <a:graphicFrameLocks noChangeAspect="1"/>
          </p:cNvGraphicFramePr>
          <p:nvPr/>
        </p:nvGraphicFramePr>
        <p:xfrm>
          <a:off x="4182576" y="4609172"/>
          <a:ext cx="1128712" cy="338137"/>
        </p:xfrm>
        <a:graphic>
          <a:graphicData uri="http://schemas.openxmlformats.org/presentationml/2006/ole">
            <mc:AlternateContent xmlns:mc="http://schemas.openxmlformats.org/markup-compatibility/2006">
              <mc:Choice xmlns:v="urn:schemas-microsoft-com:vml" Requires="v">
                <p:oleObj spid="_x0000_s5139" name="Equation" r:id="rId11" imgW="1218960" imgH="342720" progId="Equation.DSMT4">
                  <p:embed/>
                </p:oleObj>
              </mc:Choice>
              <mc:Fallback>
                <p:oleObj name="Equation" r:id="rId11" imgW="1218960" imgH="342720" progId="Equation.DSMT4">
                  <p:embed/>
                  <p:pic>
                    <p:nvPicPr>
                      <p:cNvPr id="20" name="Object 19"/>
                      <p:cNvPicPr>
                        <a:picLocks noChangeAspect="1" noChangeArrowheads="1"/>
                      </p:cNvPicPr>
                      <p:nvPr/>
                    </p:nvPicPr>
                    <p:blipFill>
                      <a:blip r:embed="rId12"/>
                      <a:srcRect/>
                      <a:stretch>
                        <a:fillRect/>
                      </a:stretch>
                    </p:blipFill>
                    <p:spPr bwMode="auto">
                      <a:xfrm>
                        <a:off x="4182576" y="4609172"/>
                        <a:ext cx="1128712" cy="338137"/>
                      </a:xfrm>
                      <a:prstGeom prst="rect">
                        <a:avLst/>
                      </a:prstGeom>
                      <a:noFill/>
                    </p:spPr>
                  </p:pic>
                </p:oleObj>
              </mc:Fallback>
            </mc:AlternateContent>
          </a:graphicData>
        </a:graphic>
      </p:graphicFrame>
      <p:pic>
        <p:nvPicPr>
          <p:cNvPr id="21" name="Picture 2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36713" y="4304652"/>
            <a:ext cx="1030669" cy="682818"/>
          </a:xfrm>
          <a:prstGeom prst="rect">
            <a:avLst/>
          </a:prstGeom>
        </p:spPr>
      </p:pic>
      <p:pic>
        <p:nvPicPr>
          <p:cNvPr id="22" name="Picture 21"/>
          <p:cNvPicPr>
            <a:picLocks noChangeAspect="1"/>
          </p:cNvPicPr>
          <p:nvPr/>
        </p:nvPicPr>
        <p:blipFill rotWithShape="1">
          <a:blip r:embed="rId14" cstate="print">
            <a:extLst>
              <a:ext uri="{28A0092B-C50C-407E-A947-70E740481C1C}">
                <a14:useLocalDpi xmlns:a14="http://schemas.microsoft.com/office/drawing/2010/main" val="0"/>
              </a:ext>
            </a:extLst>
          </a:blip>
          <a:srcRect b="12250"/>
          <a:stretch/>
        </p:blipFill>
        <p:spPr>
          <a:xfrm>
            <a:off x="7027554" y="4846547"/>
            <a:ext cx="2023238" cy="1232725"/>
          </a:xfrm>
          <a:prstGeom prst="rect">
            <a:avLst/>
          </a:prstGeom>
        </p:spPr>
      </p:pic>
      <p:cxnSp>
        <p:nvCxnSpPr>
          <p:cNvPr id="23" name="Straight Arrow Connector 22"/>
          <p:cNvCxnSpPr/>
          <p:nvPr/>
        </p:nvCxnSpPr>
        <p:spPr bwMode="auto">
          <a:xfrm>
            <a:off x="6548399" y="5573071"/>
            <a:ext cx="483417" cy="0"/>
          </a:xfrm>
          <a:prstGeom prst="straightConnector1">
            <a:avLst/>
          </a:prstGeom>
          <a:noFill/>
          <a:ln w="12700" cap="flat" cmpd="sng" algn="ctr">
            <a:solidFill>
              <a:srgbClr val="FF0000"/>
            </a:solidFill>
            <a:prstDash val="solid"/>
            <a:round/>
            <a:headEnd type="none" w="med" len="med"/>
            <a:tailEnd type="triangle" w="sm" len="lg"/>
          </a:ln>
          <a:effectLst/>
        </p:spPr>
      </p:cxnSp>
      <p:cxnSp>
        <p:nvCxnSpPr>
          <p:cNvPr id="24" name="Straight Arrow Connector 23"/>
          <p:cNvCxnSpPr/>
          <p:nvPr/>
        </p:nvCxnSpPr>
        <p:spPr>
          <a:xfrm flipV="1">
            <a:off x="8356113" y="3962330"/>
            <a:ext cx="0" cy="324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908313" y="3955264"/>
            <a:ext cx="0" cy="324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7632213" y="3955264"/>
            <a:ext cx="0" cy="338132"/>
          </a:xfrm>
          <a:prstGeom prst="straightConnector1">
            <a:avLst/>
          </a:prstGeom>
          <a:ln>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567382" y="3710558"/>
            <a:ext cx="2183400" cy="230832"/>
          </a:xfrm>
          <a:prstGeom prst="rect">
            <a:avLst/>
          </a:prstGeom>
          <a:noFill/>
        </p:spPr>
        <p:txBody>
          <a:bodyPr wrap="square" lIns="0" rIns="0" rtlCol="0">
            <a:spAutoFit/>
          </a:bodyPr>
          <a:lstStyle/>
          <a:p>
            <a:pPr algn="ctr"/>
            <a:r>
              <a:rPr lang="en-US" sz="900" dirty="0">
                <a:solidFill>
                  <a:srgbClr val="000099"/>
                </a:solidFill>
                <a:latin typeface="Arial" panose="020B0604020202020204" pitchFamily="34" charset="0"/>
                <a:cs typeface="Arial" panose="020B0604020202020204" pitchFamily="34" charset="0"/>
              </a:rPr>
              <a:t>Diffusion      Sedimentation       Impaction</a:t>
            </a:r>
          </a:p>
        </p:txBody>
      </p:sp>
      <p:cxnSp>
        <p:nvCxnSpPr>
          <p:cNvPr id="28" name="Elbow Connector 27"/>
          <p:cNvCxnSpPr>
            <a:stCxn id="20" idx="0"/>
          </p:cNvCxnSpPr>
          <p:nvPr/>
        </p:nvCxnSpPr>
        <p:spPr>
          <a:xfrm rot="5400000" flipH="1" flipV="1">
            <a:off x="5212862" y="3421192"/>
            <a:ext cx="722227" cy="165467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Abstract Imag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31719" y="3785881"/>
            <a:ext cx="3570425" cy="2492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74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0"/>
            <a:ext cx="8229600" cy="1052736"/>
          </a:xfrm>
          <a:prstGeom prst="rect">
            <a:avLst/>
          </a:prstGeom>
        </p:spPr>
        <p:txBody>
          <a:bodyPr/>
          <a:lstStyle>
            <a:lvl1pPr algn="ctr" defTabSz="914400" rtl="0" eaLnBrk="1" latinLnBrk="0" hangingPunct="1">
              <a:spcBef>
                <a:spcPct val="0"/>
              </a:spcBef>
              <a:buNone/>
              <a:defRPr sz="3600" kern="1200">
                <a:solidFill>
                  <a:schemeClr val="tx1"/>
                </a:solidFill>
                <a:latin typeface="Arial" pitchFamily="34" charset="0"/>
                <a:ea typeface="+mj-ea"/>
                <a:cs typeface="Arial" pitchFamily="34" charset="0"/>
              </a:defRPr>
            </a:lvl1pPr>
          </a:lstStyle>
          <a:p>
            <a:pPr>
              <a:defRPr/>
            </a:pPr>
            <a:r>
              <a:rPr lang="en-US" sz="2800" b="1" dirty="0">
                <a:solidFill>
                  <a:srgbClr val="000099"/>
                </a:solidFill>
              </a:rPr>
              <a:t>Results</a:t>
            </a:r>
          </a:p>
          <a:p>
            <a:pPr>
              <a:defRPr/>
            </a:pPr>
            <a:r>
              <a:rPr lang="en-US" sz="1800" dirty="0">
                <a:solidFill>
                  <a:srgbClr val="C00000"/>
                </a:solidFill>
              </a:rPr>
              <a:t>PM size distribution and active surface – </a:t>
            </a:r>
          </a:p>
          <a:p>
            <a:pPr>
              <a:defRPr/>
            </a:pPr>
            <a:r>
              <a:rPr lang="en-US" sz="1800" dirty="0">
                <a:solidFill>
                  <a:srgbClr val="C00000"/>
                </a:solidFill>
              </a:rPr>
              <a:t>newer vs older vehicles</a:t>
            </a:r>
          </a:p>
        </p:txBody>
      </p:sp>
      <p:pic>
        <p:nvPicPr>
          <p:cNvPr id="4" name="Picture 3"/>
          <p:cNvPicPr>
            <a:picLocks noChangeAspect="1"/>
          </p:cNvPicPr>
          <p:nvPr/>
        </p:nvPicPr>
        <p:blipFill>
          <a:blip r:embed="rId2"/>
          <a:stretch>
            <a:fillRect/>
          </a:stretch>
        </p:blipFill>
        <p:spPr>
          <a:xfrm>
            <a:off x="143508" y="1086587"/>
            <a:ext cx="3985572" cy="2520000"/>
          </a:xfrm>
          <a:prstGeom prst="rect">
            <a:avLst/>
          </a:prstGeom>
        </p:spPr>
      </p:pic>
      <p:pic>
        <p:nvPicPr>
          <p:cNvPr id="5" name="Picture 4"/>
          <p:cNvPicPr>
            <a:picLocks noChangeAspect="1"/>
          </p:cNvPicPr>
          <p:nvPr/>
        </p:nvPicPr>
        <p:blipFill>
          <a:blip r:embed="rId3"/>
          <a:stretch>
            <a:fillRect/>
          </a:stretch>
        </p:blipFill>
        <p:spPr>
          <a:xfrm>
            <a:off x="4860032" y="3789040"/>
            <a:ext cx="3985572" cy="2520000"/>
          </a:xfrm>
          <a:prstGeom prst="rect">
            <a:avLst/>
          </a:prstGeom>
        </p:spPr>
      </p:pic>
      <p:pic>
        <p:nvPicPr>
          <p:cNvPr id="6" name="Picture 5"/>
          <p:cNvPicPr>
            <a:picLocks noChangeAspect="1"/>
          </p:cNvPicPr>
          <p:nvPr/>
        </p:nvPicPr>
        <p:blipFill>
          <a:blip r:embed="rId4"/>
          <a:stretch>
            <a:fillRect/>
          </a:stretch>
        </p:blipFill>
        <p:spPr>
          <a:xfrm>
            <a:off x="4860033" y="1055920"/>
            <a:ext cx="3985571" cy="2520000"/>
          </a:xfrm>
          <a:prstGeom prst="rect">
            <a:avLst/>
          </a:prstGeom>
        </p:spPr>
      </p:pic>
      <p:pic>
        <p:nvPicPr>
          <p:cNvPr id="7" name="Picture 6"/>
          <p:cNvPicPr>
            <a:picLocks noChangeAspect="1"/>
          </p:cNvPicPr>
          <p:nvPr/>
        </p:nvPicPr>
        <p:blipFill>
          <a:blip r:embed="rId5"/>
          <a:stretch>
            <a:fillRect/>
          </a:stretch>
        </p:blipFill>
        <p:spPr>
          <a:xfrm>
            <a:off x="143508" y="3789040"/>
            <a:ext cx="3985572" cy="2520000"/>
          </a:xfrm>
          <a:prstGeom prst="rect">
            <a:avLst/>
          </a:prstGeom>
        </p:spPr>
      </p:pic>
      <p:sp>
        <p:nvSpPr>
          <p:cNvPr id="8" name="TextBox 7"/>
          <p:cNvSpPr txBox="1"/>
          <p:nvPr/>
        </p:nvSpPr>
        <p:spPr>
          <a:xfrm rot="20207533">
            <a:off x="1895138" y="2157290"/>
            <a:ext cx="5713764" cy="1840409"/>
          </a:xfrm>
          <a:prstGeom prst="horizontalScroll">
            <a:avLst/>
          </a:prstGeom>
          <a:solidFill>
            <a:schemeClr val="bg2">
              <a:lumMod val="90000"/>
              <a:alpha val="51000"/>
            </a:schemeClr>
          </a:solidFill>
        </p:spPr>
        <p:txBody>
          <a:bodyPr wrap="square" rtlCol="0">
            <a:spAutoFit/>
          </a:bodyPr>
          <a:lstStyle/>
          <a:p>
            <a:r>
              <a:rPr lang="en-US" sz="2800" dirty="0">
                <a:ln w="6600">
                  <a:solidFill>
                    <a:schemeClr val="accent2"/>
                  </a:solidFill>
                  <a:prstDash val="solid"/>
                </a:ln>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Newer diesel vehicles emit smaller particles, with a higher active surface and toxic content</a:t>
            </a:r>
          </a:p>
        </p:txBody>
      </p:sp>
    </p:spTree>
    <p:extLst>
      <p:ext uri="{BB962C8B-B14F-4D97-AF65-F5344CB8AC3E}">
        <p14:creationId xmlns:p14="http://schemas.microsoft.com/office/powerpoint/2010/main" val="2667860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1185721" y="0"/>
            <a:ext cx="6234105" cy="842677"/>
          </a:xfrm>
        </p:spPr>
        <p:txBody>
          <a:bodyPr>
            <a:noAutofit/>
          </a:bodyPr>
          <a:lstStyle/>
          <a:p>
            <a:pPr algn="ctr"/>
            <a:r>
              <a:rPr lang="en-US" altLang="en-US" sz="2800" b="1" dirty="0">
                <a:solidFill>
                  <a:srgbClr val="000099"/>
                </a:solidFill>
              </a:rPr>
              <a:t>Biological effects </a:t>
            </a:r>
            <a:br>
              <a:rPr lang="en-US" altLang="en-US" sz="2800" b="1" dirty="0">
                <a:solidFill>
                  <a:srgbClr val="000099"/>
                </a:solidFill>
              </a:rPr>
            </a:br>
            <a:r>
              <a:rPr lang="en-US" altLang="en-US" sz="2800" b="1" dirty="0">
                <a:solidFill>
                  <a:srgbClr val="000099"/>
                </a:solidFill>
              </a:rPr>
              <a:t>of air pollution</a:t>
            </a:r>
          </a:p>
        </p:txBody>
      </p:sp>
      <p:sp>
        <p:nvSpPr>
          <p:cNvPr id="145411" name="Rectangle 3"/>
          <p:cNvSpPr>
            <a:spLocks noGrp="1" noChangeArrowheads="1"/>
          </p:cNvSpPr>
          <p:nvPr>
            <p:ph type="body" idx="1"/>
          </p:nvPr>
        </p:nvSpPr>
        <p:spPr>
          <a:xfrm>
            <a:off x="395536" y="1206337"/>
            <a:ext cx="8434880" cy="1492239"/>
          </a:xfrm>
        </p:spPr>
        <p:txBody>
          <a:bodyPr>
            <a:normAutofit/>
          </a:bodyPr>
          <a:lstStyle/>
          <a:p>
            <a:pPr marL="0" indent="0" algn="just">
              <a:lnSpc>
                <a:spcPct val="130000"/>
              </a:lnSpc>
              <a:spcBef>
                <a:spcPts val="1397"/>
              </a:spcBef>
              <a:buNone/>
              <a:defRPr/>
            </a:pPr>
            <a:r>
              <a:rPr lang="en-US" sz="1800" i="1" dirty="0">
                <a:solidFill>
                  <a:srgbClr val="000099"/>
                </a:solidFill>
                <a:latin typeface="Arial" charset="0"/>
                <a:cs typeface="+mn-cs"/>
              </a:rPr>
              <a:t>The complexity of biological responses following exposure to nanoparticles underlines the need for the development of dedicated and comprehensive methodologies to approach the potential health effects of nanomaterials</a:t>
            </a:r>
            <a:r>
              <a:rPr lang="en-US" sz="1800" dirty="0">
                <a:solidFill>
                  <a:srgbClr val="000099"/>
                </a:solidFill>
                <a:latin typeface="Arial" charset="0"/>
                <a:cs typeface="+mn-cs"/>
              </a:rPr>
              <a:t>.</a:t>
            </a:r>
          </a:p>
        </p:txBody>
      </p:sp>
      <p:pic>
        <p:nvPicPr>
          <p:cNvPr id="12292" name="Picture 4" descr="https://www.jax.org/~/media/JaxWeb/images/jax-mice-and-services/mice/datasheets/0006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050" y="3894918"/>
            <a:ext cx="1277125" cy="627360"/>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http://www.genengnews.com/media/images/GENHighlight/Sept14_2010_9757314_CellCulture_LifeTechLicensesCellLines10322715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665" y="3033859"/>
            <a:ext cx="871894" cy="582425"/>
          </a:xfrm>
          <a:prstGeom prst="rect">
            <a:avLst/>
          </a:prstGeom>
          <a:noFill/>
          <a:extLst>
            <a:ext uri="{909E8E84-426E-40DD-AFC4-6F175D3DCCD1}">
              <a14:hiddenFill xmlns:a14="http://schemas.microsoft.com/office/drawing/2010/main">
                <a:solidFill>
                  <a:srgbClr val="FFFFFF"/>
                </a:solidFill>
              </a14:hiddenFill>
            </a:ext>
          </a:extLst>
        </p:spPr>
      </p:pic>
      <p:pic>
        <p:nvPicPr>
          <p:cNvPr id="12296" name="Picture 8" descr="http://images.wisegeek.com/blood-in-a-test-tube.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266" b="8910"/>
          <a:stretch/>
        </p:blipFill>
        <p:spPr bwMode="auto">
          <a:xfrm>
            <a:off x="684191" y="4772171"/>
            <a:ext cx="790843" cy="93040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24940" y="3631472"/>
            <a:ext cx="909345" cy="276999"/>
          </a:xfrm>
          <a:prstGeom prst="rect">
            <a:avLst/>
          </a:prstGeom>
          <a:noFill/>
        </p:spPr>
        <p:txBody>
          <a:bodyPr wrap="square" rtlCol="0">
            <a:spAutoFit/>
          </a:bodyPr>
          <a:lstStyle/>
          <a:p>
            <a:pPr algn="ctr"/>
            <a:r>
              <a:rPr lang="en-US" sz="1200" b="1" i="1" dirty="0">
                <a:solidFill>
                  <a:srgbClr val="000099"/>
                </a:solidFill>
                <a:latin typeface="Arial" panose="020B0604020202020204" pitchFamily="34" charset="0"/>
                <a:cs typeface="Arial" panose="020B0604020202020204" pitchFamily="34" charset="0"/>
              </a:rPr>
              <a:t>In vitro</a:t>
            </a:r>
          </a:p>
        </p:txBody>
      </p:sp>
      <p:sp>
        <p:nvSpPr>
          <p:cNvPr id="9" name="TextBox 8"/>
          <p:cNvSpPr txBox="1"/>
          <p:nvPr/>
        </p:nvSpPr>
        <p:spPr>
          <a:xfrm>
            <a:off x="173126" y="4377001"/>
            <a:ext cx="1812971" cy="276999"/>
          </a:xfrm>
          <a:prstGeom prst="rect">
            <a:avLst/>
          </a:prstGeom>
          <a:noFill/>
        </p:spPr>
        <p:txBody>
          <a:bodyPr wrap="square" rtlCol="0">
            <a:spAutoFit/>
          </a:bodyPr>
          <a:lstStyle/>
          <a:p>
            <a:pPr algn="ctr"/>
            <a:r>
              <a:rPr lang="en-US" sz="1200" b="1" i="1" dirty="0">
                <a:solidFill>
                  <a:srgbClr val="000099"/>
                </a:solidFill>
                <a:latin typeface="Arial" panose="020B0604020202020204" pitchFamily="34" charset="0"/>
                <a:cs typeface="Arial" panose="020B0604020202020204" pitchFamily="34" charset="0"/>
              </a:rPr>
              <a:t>In vivo </a:t>
            </a:r>
            <a:r>
              <a:rPr lang="en-US" sz="1200" b="1" dirty="0">
                <a:solidFill>
                  <a:srgbClr val="000099"/>
                </a:solidFill>
                <a:latin typeface="Arial" panose="020B0604020202020204" pitchFamily="34" charset="0"/>
                <a:cs typeface="Arial" panose="020B0604020202020204" pitchFamily="34" charset="0"/>
              </a:rPr>
              <a:t>(animal model)</a:t>
            </a:r>
          </a:p>
        </p:txBody>
      </p:sp>
      <p:sp>
        <p:nvSpPr>
          <p:cNvPr id="10" name="TextBox 9"/>
          <p:cNvSpPr txBox="1"/>
          <p:nvPr/>
        </p:nvSpPr>
        <p:spPr>
          <a:xfrm>
            <a:off x="-36512" y="5689019"/>
            <a:ext cx="2232248" cy="276999"/>
          </a:xfrm>
          <a:prstGeom prst="rect">
            <a:avLst/>
          </a:prstGeom>
          <a:noFill/>
        </p:spPr>
        <p:txBody>
          <a:bodyPr wrap="square" rtlCol="0">
            <a:spAutoFit/>
          </a:bodyPr>
          <a:lstStyle/>
          <a:p>
            <a:pPr algn="ctr"/>
            <a:r>
              <a:rPr lang="en-US" sz="1200" b="1" i="1" dirty="0">
                <a:solidFill>
                  <a:srgbClr val="000099"/>
                </a:solidFill>
                <a:latin typeface="Arial" panose="020B0604020202020204" pitchFamily="34" charset="0"/>
                <a:cs typeface="Arial" panose="020B0604020202020204" pitchFamily="34" charset="0"/>
              </a:rPr>
              <a:t>In vivo </a:t>
            </a:r>
            <a:r>
              <a:rPr lang="en-US" sz="1200" b="1" dirty="0">
                <a:solidFill>
                  <a:srgbClr val="000099"/>
                </a:solidFill>
                <a:latin typeface="Arial" panose="020B0604020202020204" pitchFamily="34" charset="0"/>
                <a:cs typeface="Arial" panose="020B0604020202020204" pitchFamily="34" charset="0"/>
              </a:rPr>
              <a:t>(human volunteers)</a:t>
            </a:r>
          </a:p>
        </p:txBody>
      </p:sp>
      <p:pic>
        <p:nvPicPr>
          <p:cNvPr id="11" name="Picture 21" descr="array"/>
          <p:cNvPicPr>
            <a:picLocks noChangeAspect="1" noChangeArrowheads="1"/>
          </p:cNvPicPr>
          <p:nvPr/>
        </p:nvPicPr>
        <p:blipFill>
          <a:blip r:embed="rId6"/>
          <a:srcRect/>
          <a:stretch>
            <a:fillRect/>
          </a:stretch>
        </p:blipFill>
        <p:spPr bwMode="auto">
          <a:xfrm>
            <a:off x="2410034" y="2924944"/>
            <a:ext cx="1232980" cy="800255"/>
          </a:xfrm>
          <a:prstGeom prst="rect">
            <a:avLst/>
          </a:prstGeom>
          <a:ln>
            <a:headEnd/>
            <a:tailEnd/>
          </a:ln>
        </p:spPr>
        <p:style>
          <a:lnRef idx="0">
            <a:schemeClr val="accent1"/>
          </a:lnRef>
          <a:fillRef idx="3">
            <a:schemeClr val="accent1"/>
          </a:fillRef>
          <a:effectRef idx="3">
            <a:schemeClr val="accent1"/>
          </a:effectRef>
          <a:fontRef idx="minor">
            <a:schemeClr val="lt1"/>
          </a:fontRef>
        </p:style>
      </p:pic>
      <p:cxnSp>
        <p:nvCxnSpPr>
          <p:cNvPr id="5" name="Straight Arrow Connector 4"/>
          <p:cNvCxnSpPr>
            <a:stCxn id="12294" idx="3"/>
            <a:endCxn id="11" idx="1"/>
          </p:cNvCxnSpPr>
          <p:nvPr/>
        </p:nvCxnSpPr>
        <p:spPr>
          <a:xfrm>
            <a:off x="1515559" y="3325072"/>
            <a:ext cx="894475" cy="0"/>
          </a:xfrm>
          <a:prstGeom prst="straightConnector1">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2292" idx="3"/>
            <a:endCxn id="11" idx="1"/>
          </p:cNvCxnSpPr>
          <p:nvPr/>
        </p:nvCxnSpPr>
        <p:spPr>
          <a:xfrm flipV="1">
            <a:off x="1718175" y="3325072"/>
            <a:ext cx="691859" cy="883526"/>
          </a:xfrm>
          <a:prstGeom prst="bentConnector3">
            <a:avLst>
              <a:gd name="adj1" fmla="val 50000"/>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pic>
        <p:nvPicPr>
          <p:cNvPr id="12298" name="Picture 10" descr="https://sciex.com/assets/images/solutions/life_science/Lipidomics_847x360.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415225" y="4429674"/>
            <a:ext cx="1152316" cy="489769"/>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2131152" y="4919046"/>
            <a:ext cx="1812971" cy="276999"/>
          </a:xfrm>
          <a:prstGeom prst="rect">
            <a:avLst/>
          </a:prstGeom>
          <a:noFill/>
        </p:spPr>
        <p:txBody>
          <a:bodyPr wrap="square" rtlCol="0">
            <a:spAutoFit/>
          </a:bodyPr>
          <a:lstStyle/>
          <a:p>
            <a:pPr algn="ctr"/>
            <a:r>
              <a:rPr lang="en-US" sz="1200" b="1" dirty="0" err="1">
                <a:solidFill>
                  <a:srgbClr val="000099"/>
                </a:solidFill>
                <a:latin typeface="Arial" panose="020B0604020202020204" pitchFamily="34" charset="0"/>
                <a:cs typeface="Arial" panose="020B0604020202020204" pitchFamily="34" charset="0"/>
              </a:rPr>
              <a:t>Lipidomics</a:t>
            </a:r>
            <a:endParaRPr lang="en-US" sz="1200" b="1" dirty="0">
              <a:solidFill>
                <a:srgbClr val="000099"/>
              </a:solidFill>
              <a:latin typeface="Arial" panose="020B0604020202020204" pitchFamily="34" charset="0"/>
              <a:cs typeface="Arial" panose="020B0604020202020204" pitchFamily="34" charset="0"/>
            </a:endParaRPr>
          </a:p>
        </p:txBody>
      </p:sp>
      <p:sp>
        <p:nvSpPr>
          <p:cNvPr id="27" name="TextBox 26"/>
          <p:cNvSpPr txBox="1"/>
          <p:nvPr/>
        </p:nvSpPr>
        <p:spPr>
          <a:xfrm>
            <a:off x="2084898" y="3725199"/>
            <a:ext cx="1812971" cy="276999"/>
          </a:xfrm>
          <a:prstGeom prst="rect">
            <a:avLst/>
          </a:prstGeom>
          <a:noFill/>
        </p:spPr>
        <p:txBody>
          <a:bodyPr wrap="square" rtlCol="0">
            <a:spAutoFit/>
          </a:bodyPr>
          <a:lstStyle/>
          <a:p>
            <a:pPr algn="ctr"/>
            <a:r>
              <a:rPr lang="en-US" sz="1200" b="1" dirty="0">
                <a:solidFill>
                  <a:srgbClr val="000099"/>
                </a:solidFill>
                <a:latin typeface="Arial" panose="020B0604020202020204" pitchFamily="34" charset="0"/>
                <a:cs typeface="Arial" panose="020B0604020202020204" pitchFamily="34" charset="0"/>
              </a:rPr>
              <a:t>Transcriptomics</a:t>
            </a:r>
          </a:p>
        </p:txBody>
      </p:sp>
      <p:cxnSp>
        <p:nvCxnSpPr>
          <p:cNvPr id="28" name="Straight Arrow Connector 14"/>
          <p:cNvCxnSpPr>
            <a:stCxn id="12296" idx="3"/>
            <a:endCxn id="12298" idx="1"/>
          </p:cNvCxnSpPr>
          <p:nvPr/>
        </p:nvCxnSpPr>
        <p:spPr>
          <a:xfrm flipV="1">
            <a:off x="1475034" y="4674559"/>
            <a:ext cx="940191" cy="562814"/>
          </a:xfrm>
          <a:prstGeom prst="bentConnector3">
            <a:avLst>
              <a:gd name="adj1" fmla="val 50000"/>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131152" y="5909734"/>
            <a:ext cx="1812971" cy="461665"/>
          </a:xfrm>
          <a:prstGeom prst="rect">
            <a:avLst/>
          </a:prstGeom>
          <a:noFill/>
        </p:spPr>
        <p:txBody>
          <a:bodyPr wrap="square" rtlCol="0">
            <a:spAutoFit/>
          </a:bodyPr>
          <a:lstStyle/>
          <a:p>
            <a:pPr algn="ctr"/>
            <a:r>
              <a:rPr lang="en-US" sz="1200" b="1" dirty="0">
                <a:solidFill>
                  <a:srgbClr val="000099"/>
                </a:solidFill>
                <a:latin typeface="Arial" panose="020B0604020202020204" pitchFamily="34" charset="0"/>
                <a:cs typeface="Arial" panose="020B0604020202020204" pitchFamily="34" charset="0"/>
              </a:rPr>
              <a:t>Immunologic response</a:t>
            </a:r>
          </a:p>
        </p:txBody>
      </p:sp>
      <p:pic>
        <p:nvPicPr>
          <p:cNvPr id="12300" name="Picture 12" descr="https://tools.thermofisher.com/content/sfs/gallery/high/T-cell-activation.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478" t="61446" r="2315"/>
          <a:stretch/>
        </p:blipFill>
        <p:spPr bwMode="auto">
          <a:xfrm>
            <a:off x="2238039" y="5393820"/>
            <a:ext cx="1599196" cy="515914"/>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Group 49"/>
          <p:cNvGrpSpPr>
            <a:grpSpLocks/>
          </p:cNvGrpSpPr>
          <p:nvPr/>
        </p:nvGrpSpPr>
        <p:grpSpPr bwMode="auto">
          <a:xfrm>
            <a:off x="6473459" y="3493342"/>
            <a:ext cx="1676561" cy="1618494"/>
            <a:chOff x="7555452" y="2616199"/>
            <a:chExt cx="1676400" cy="1618494"/>
          </a:xfrm>
        </p:grpSpPr>
        <p:sp>
          <p:nvSpPr>
            <p:cNvPr id="40" name="TextBox 34"/>
            <p:cNvSpPr txBox="1">
              <a:spLocks noChangeArrowheads="1"/>
            </p:cNvSpPr>
            <p:nvPr/>
          </p:nvSpPr>
          <p:spPr bwMode="auto">
            <a:xfrm>
              <a:off x="7555613" y="3957694"/>
              <a:ext cx="15663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eaLnBrk="1" hangingPunct="1"/>
              <a:r>
                <a:rPr lang="en-US" sz="1200" b="1" dirty="0">
                  <a:solidFill>
                    <a:srgbClr val="000099"/>
                  </a:solidFill>
                  <a:ea typeface="MS PGothic" pitchFamily="34" charset="-128"/>
                </a:rPr>
                <a:t>Pathway Architect</a:t>
              </a:r>
            </a:p>
          </p:txBody>
        </p:sp>
        <p:grpSp>
          <p:nvGrpSpPr>
            <p:cNvPr id="41" name="Group 38"/>
            <p:cNvGrpSpPr>
              <a:grpSpLocks/>
            </p:cNvGrpSpPr>
            <p:nvPr/>
          </p:nvGrpSpPr>
          <p:grpSpPr bwMode="auto">
            <a:xfrm>
              <a:off x="7555452" y="2616199"/>
              <a:ext cx="1676400" cy="1295400"/>
              <a:chOff x="7467600" y="1066800"/>
              <a:chExt cx="1676400" cy="1295400"/>
            </a:xfrm>
          </p:grpSpPr>
          <p:sp>
            <p:nvSpPr>
              <p:cNvPr id="42" name="Rounded Rectangle 41"/>
              <p:cNvSpPr>
                <a:spLocks noChangeAspect="1"/>
              </p:cNvSpPr>
              <p:nvPr/>
            </p:nvSpPr>
            <p:spPr bwMode="auto">
              <a:xfrm>
                <a:off x="7467761" y="1066801"/>
                <a:ext cx="1676239" cy="1295400"/>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lumMod val="20000"/>
                    <a:lumOff val="80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a:solidFill>
                    <a:srgbClr val="000099"/>
                  </a:solidFill>
                </a:endParaRPr>
              </a:p>
            </p:txBody>
          </p:sp>
          <p:pic>
            <p:nvPicPr>
              <p:cNvPr id="43"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42655" y="1143388"/>
                <a:ext cx="1526291" cy="114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44" name="Group 48"/>
          <p:cNvGrpSpPr>
            <a:grpSpLocks/>
          </p:cNvGrpSpPr>
          <p:nvPr/>
        </p:nvGrpSpPr>
        <p:grpSpPr bwMode="auto">
          <a:xfrm>
            <a:off x="4426361" y="3438497"/>
            <a:ext cx="1690053" cy="1879161"/>
            <a:chOff x="5486252" y="2616200"/>
            <a:chExt cx="1689891" cy="1549332"/>
          </a:xfrm>
        </p:grpSpPr>
        <p:sp>
          <p:nvSpPr>
            <p:cNvPr id="45" name="TextBox 32"/>
            <p:cNvSpPr txBox="1">
              <a:spLocks noChangeArrowheads="1"/>
            </p:cNvSpPr>
            <p:nvPr/>
          </p:nvSpPr>
          <p:spPr bwMode="auto">
            <a:xfrm>
              <a:off x="5486252" y="3784898"/>
              <a:ext cx="1689891" cy="38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defRPr>
              </a:lvl1pPr>
              <a:lvl2pPr marL="742950" indent="-285750" eaLnBrk="0" hangingPunct="0">
                <a:defRPr sz="2400">
                  <a:solidFill>
                    <a:schemeClr val="tx1"/>
                  </a:solidFill>
                  <a:latin typeface="Arial" pitchFamily="34" charset="0"/>
                </a:defRPr>
              </a:lvl2pPr>
              <a:lvl3pPr marL="1143000" indent="-228600" eaLnBrk="0" hangingPunct="0">
                <a:defRPr sz="2400">
                  <a:solidFill>
                    <a:schemeClr val="tx1"/>
                  </a:solidFill>
                  <a:latin typeface="Arial" pitchFamily="34" charset="0"/>
                </a:defRPr>
              </a:lvl3pPr>
              <a:lvl4pPr marL="1600200" indent="-228600" eaLnBrk="0" hangingPunct="0">
                <a:defRPr sz="2400">
                  <a:solidFill>
                    <a:schemeClr val="tx1"/>
                  </a:solidFill>
                  <a:latin typeface="Arial" pitchFamily="34" charset="0"/>
                </a:defRPr>
              </a:lvl4pPr>
              <a:lvl5pPr marL="2057400" indent="-228600" eaLnBrk="0" hangingPunct="0">
                <a:defRPr sz="2400">
                  <a:solidFill>
                    <a:schemeClr val="tx1"/>
                  </a:solidFill>
                  <a:latin typeface="Arial" pitchFamily="34" charset="0"/>
                </a:defRPr>
              </a:lvl5pPr>
              <a:lvl6pPr marL="2514600" indent="-228600" eaLnBrk="0" fontAlgn="base" hangingPunct="0">
                <a:spcBef>
                  <a:spcPct val="0"/>
                </a:spcBef>
                <a:spcAft>
                  <a:spcPct val="0"/>
                </a:spcAft>
                <a:defRPr sz="2400">
                  <a:solidFill>
                    <a:schemeClr val="tx1"/>
                  </a:solidFill>
                  <a:latin typeface="Arial" pitchFamily="34" charset="0"/>
                </a:defRPr>
              </a:lvl6pPr>
              <a:lvl7pPr marL="2971800" indent="-228600" eaLnBrk="0" fontAlgn="base" hangingPunct="0">
                <a:spcBef>
                  <a:spcPct val="0"/>
                </a:spcBef>
                <a:spcAft>
                  <a:spcPct val="0"/>
                </a:spcAft>
                <a:defRPr sz="2400">
                  <a:solidFill>
                    <a:schemeClr val="tx1"/>
                  </a:solidFill>
                  <a:latin typeface="Arial" pitchFamily="34" charset="0"/>
                </a:defRPr>
              </a:lvl7pPr>
              <a:lvl8pPr marL="3429000" indent="-228600" eaLnBrk="0" fontAlgn="base" hangingPunct="0">
                <a:spcBef>
                  <a:spcPct val="0"/>
                </a:spcBef>
                <a:spcAft>
                  <a:spcPct val="0"/>
                </a:spcAft>
                <a:defRPr sz="2400">
                  <a:solidFill>
                    <a:schemeClr val="tx1"/>
                  </a:solidFill>
                  <a:latin typeface="Arial" pitchFamily="34" charset="0"/>
                </a:defRPr>
              </a:lvl8pPr>
              <a:lvl9pPr marL="3886200" indent="-228600" eaLnBrk="0" fontAlgn="base" hangingPunct="0">
                <a:spcBef>
                  <a:spcPct val="0"/>
                </a:spcBef>
                <a:spcAft>
                  <a:spcPct val="0"/>
                </a:spcAft>
                <a:defRPr sz="2400">
                  <a:solidFill>
                    <a:schemeClr val="tx1"/>
                  </a:solidFill>
                  <a:latin typeface="Arial" pitchFamily="34" charset="0"/>
                </a:defRPr>
              </a:lvl9pPr>
            </a:lstStyle>
            <a:p>
              <a:pPr algn="ctr" eaLnBrk="1" hangingPunct="1"/>
              <a:r>
                <a:rPr lang="en-US" sz="1200" b="1" dirty="0" err="1">
                  <a:solidFill>
                    <a:srgbClr val="000099"/>
                  </a:solidFill>
                  <a:ea typeface="MS PGothic" pitchFamily="34" charset="-128"/>
                </a:rPr>
                <a:t>GeneSpring</a:t>
              </a:r>
              <a:r>
                <a:rPr lang="en-US" sz="1200" b="1" dirty="0">
                  <a:solidFill>
                    <a:srgbClr val="000099"/>
                  </a:solidFill>
                  <a:ea typeface="MS PGothic" pitchFamily="34" charset="-128"/>
                </a:rPr>
                <a:t> Platform</a:t>
              </a:r>
            </a:p>
          </p:txBody>
        </p:sp>
        <p:grpSp>
          <p:nvGrpSpPr>
            <p:cNvPr id="46" name="Group 47"/>
            <p:cNvGrpSpPr>
              <a:grpSpLocks/>
            </p:cNvGrpSpPr>
            <p:nvPr/>
          </p:nvGrpSpPr>
          <p:grpSpPr bwMode="auto">
            <a:xfrm>
              <a:off x="5553096" y="2616200"/>
              <a:ext cx="1448530" cy="1161648"/>
              <a:chOff x="5553096" y="2616200"/>
              <a:chExt cx="1448530" cy="1161648"/>
            </a:xfrm>
          </p:grpSpPr>
          <p:sp>
            <p:nvSpPr>
              <p:cNvPr id="47" name="Rounded Rectangle 46"/>
              <p:cNvSpPr/>
              <p:nvPr/>
            </p:nvSpPr>
            <p:spPr bwMode="auto">
              <a:xfrm>
                <a:off x="5553096" y="2616200"/>
                <a:ext cx="1448530" cy="1161648"/>
              </a:xfrm>
              <a:prstGeom prst="round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lumMod val="20000"/>
                    <a:lumOff val="80000"/>
                  </a:schemeClr>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a:solidFill>
                    <a:srgbClr val="000099"/>
                  </a:solidFill>
                </a:endParaRPr>
              </a:p>
            </p:txBody>
          </p:sp>
          <p:pic>
            <p:nvPicPr>
              <p:cNvPr id="48" name="Picture 4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30157" y="2774552"/>
                <a:ext cx="1202084" cy="735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cxnSp>
        <p:nvCxnSpPr>
          <p:cNvPr id="49" name="Straight Arrow Connector 14"/>
          <p:cNvCxnSpPr>
            <a:stCxn id="11" idx="3"/>
            <a:endCxn id="47" idx="1"/>
          </p:cNvCxnSpPr>
          <p:nvPr/>
        </p:nvCxnSpPr>
        <p:spPr>
          <a:xfrm>
            <a:off x="3643014" y="3325072"/>
            <a:ext cx="850196" cy="817899"/>
          </a:xfrm>
          <a:prstGeom prst="bentConnector3">
            <a:avLst>
              <a:gd name="adj1" fmla="val 50000"/>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14"/>
          <p:cNvCxnSpPr>
            <a:stCxn id="12298" idx="3"/>
            <a:endCxn id="47" idx="1"/>
          </p:cNvCxnSpPr>
          <p:nvPr/>
        </p:nvCxnSpPr>
        <p:spPr>
          <a:xfrm flipV="1">
            <a:off x="3567541" y="4142971"/>
            <a:ext cx="925669" cy="531588"/>
          </a:xfrm>
          <a:prstGeom prst="bentConnector3">
            <a:avLst>
              <a:gd name="adj1" fmla="val 70338"/>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14"/>
          <p:cNvCxnSpPr>
            <a:stCxn id="47" idx="3"/>
            <a:endCxn id="42" idx="1"/>
          </p:cNvCxnSpPr>
          <p:nvPr/>
        </p:nvCxnSpPr>
        <p:spPr>
          <a:xfrm flipV="1">
            <a:off x="5941880" y="4141043"/>
            <a:ext cx="531740" cy="1927"/>
          </a:xfrm>
          <a:prstGeom prst="straightConnector1">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14"/>
          <p:cNvCxnSpPr>
            <a:stCxn id="12296" idx="3"/>
            <a:endCxn id="12300" idx="1"/>
          </p:cNvCxnSpPr>
          <p:nvPr/>
        </p:nvCxnSpPr>
        <p:spPr>
          <a:xfrm>
            <a:off x="1475034" y="5237373"/>
            <a:ext cx="763005" cy="414404"/>
          </a:xfrm>
          <a:prstGeom prst="bentConnector3">
            <a:avLst>
              <a:gd name="adj1" fmla="val 74673"/>
            </a:avLst>
          </a:prstGeom>
          <a:ln>
            <a:solidFill>
              <a:srgbClr val="000099"/>
            </a:solidFill>
            <a:tailEnd type="triangle"/>
          </a:ln>
        </p:spPr>
        <p:style>
          <a:lnRef idx="1">
            <a:schemeClr val="accent1"/>
          </a:lnRef>
          <a:fillRef idx="0">
            <a:schemeClr val="accent1"/>
          </a:fillRef>
          <a:effectRef idx="0">
            <a:schemeClr val="accent1"/>
          </a:effectRef>
          <a:fontRef idx="minor">
            <a:schemeClr val="tx1"/>
          </a:fontRef>
        </p:style>
      </p:cxnSp>
      <p:pic>
        <p:nvPicPr>
          <p:cNvPr id="64" name="Resim 1"/>
          <p:cNvPicPr/>
          <p:nvPr/>
        </p:nvPicPr>
        <p:blipFill rotWithShape="1">
          <a:blip r:embed="rId11" cstate="print">
            <a:extLst>
              <a:ext uri="{28A0092B-C50C-407E-A947-70E740481C1C}">
                <a14:useLocalDpi xmlns:a14="http://schemas.microsoft.com/office/drawing/2010/main" val="0"/>
              </a:ext>
            </a:extLst>
          </a:blip>
          <a:srcRect t="3807" r="8736" b="8017"/>
          <a:stretch/>
        </p:blipFill>
        <p:spPr>
          <a:xfrm>
            <a:off x="6372200" y="5447119"/>
            <a:ext cx="2029007" cy="935366"/>
          </a:xfrm>
          <a:prstGeom prst="rect">
            <a:avLst/>
          </a:prstGeom>
        </p:spPr>
      </p:pic>
      <p:cxnSp>
        <p:nvCxnSpPr>
          <p:cNvPr id="65" name="Straight Arrow Connector 14"/>
          <p:cNvCxnSpPr>
            <a:stCxn id="12300" idx="3"/>
            <a:endCxn id="64" idx="1"/>
          </p:cNvCxnSpPr>
          <p:nvPr/>
        </p:nvCxnSpPr>
        <p:spPr>
          <a:xfrm>
            <a:off x="3837235" y="5651777"/>
            <a:ext cx="2534965" cy="263025"/>
          </a:xfrm>
          <a:prstGeom prst="bent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14"/>
          <p:cNvCxnSpPr>
            <a:stCxn id="40" idx="2"/>
            <a:endCxn id="64" idx="0"/>
          </p:cNvCxnSpPr>
          <p:nvPr/>
        </p:nvCxnSpPr>
        <p:spPr>
          <a:xfrm rot="16200000" flipH="1">
            <a:off x="7154149" y="5214563"/>
            <a:ext cx="335283" cy="129828"/>
          </a:xfrm>
          <a:prstGeom prst="bentConnector3">
            <a:avLst>
              <a:gd name="adj1" fmla="val 50000"/>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6145686" y="6359067"/>
            <a:ext cx="2684730" cy="276999"/>
          </a:xfrm>
          <a:prstGeom prst="rect">
            <a:avLst/>
          </a:prstGeom>
          <a:noFill/>
        </p:spPr>
        <p:txBody>
          <a:bodyPr wrap="square" rtlCol="0">
            <a:spAutoFit/>
          </a:bodyPr>
          <a:lstStyle/>
          <a:p>
            <a:pPr algn="ctr"/>
            <a:r>
              <a:rPr lang="en-US" sz="1200" b="1" dirty="0">
                <a:solidFill>
                  <a:srgbClr val="FF0000"/>
                </a:solidFill>
                <a:latin typeface="Arial" panose="020B0604020202020204" pitchFamily="34" charset="0"/>
                <a:cs typeface="Arial" panose="020B0604020202020204" pitchFamily="34" charset="0"/>
              </a:rPr>
              <a:t>Mechanism identification</a:t>
            </a:r>
          </a:p>
        </p:txBody>
      </p:sp>
    </p:spTree>
    <p:extLst>
      <p:ext uri="{BB962C8B-B14F-4D97-AF65-F5344CB8AC3E}">
        <p14:creationId xmlns:p14="http://schemas.microsoft.com/office/powerpoint/2010/main" val="6823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ChangeArrowheads="1"/>
          </p:cNvSpPr>
          <p:nvPr/>
        </p:nvSpPr>
        <p:spPr bwMode="auto">
          <a:xfrm>
            <a:off x="304847" y="4411436"/>
            <a:ext cx="65" cy="362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12825">
              <a:defRPr sz="2400">
                <a:solidFill>
                  <a:schemeClr val="bg1"/>
                </a:solidFill>
                <a:latin typeface="Times New Roman" panose="02020603050405020304" pitchFamily="18" charset="0"/>
                <a:ea typeface="MS PGothic" panose="020B0600070205080204" pitchFamily="34" charset="-128"/>
              </a:defRPr>
            </a:lvl1pPr>
            <a:lvl2pPr marL="742950" indent="-285750" defTabSz="1012825">
              <a:defRPr sz="2400">
                <a:solidFill>
                  <a:schemeClr val="bg1"/>
                </a:solidFill>
                <a:latin typeface="Times New Roman" panose="02020603050405020304" pitchFamily="18" charset="0"/>
                <a:ea typeface="MS PGothic" panose="020B0600070205080204" pitchFamily="34" charset="-128"/>
              </a:defRPr>
            </a:lvl2pPr>
            <a:lvl3pPr marL="1143000" indent="-228600" defTabSz="1012825">
              <a:defRPr sz="2400">
                <a:solidFill>
                  <a:schemeClr val="bg1"/>
                </a:solidFill>
                <a:latin typeface="Times New Roman" panose="02020603050405020304" pitchFamily="18" charset="0"/>
                <a:ea typeface="MS PGothic" panose="020B0600070205080204" pitchFamily="34" charset="-128"/>
              </a:defRPr>
            </a:lvl3pPr>
            <a:lvl4pPr marL="1600200" indent="-228600" defTabSz="1012825">
              <a:defRPr sz="2400">
                <a:solidFill>
                  <a:schemeClr val="bg1"/>
                </a:solidFill>
                <a:latin typeface="Times New Roman" panose="02020603050405020304" pitchFamily="18" charset="0"/>
                <a:ea typeface="MS PGothic" panose="020B0600070205080204" pitchFamily="34" charset="-128"/>
              </a:defRPr>
            </a:lvl4pPr>
            <a:lvl5pPr marL="2057400" indent="-228600" defTabSz="1012825">
              <a:defRPr sz="2400">
                <a:solidFill>
                  <a:schemeClr val="bg1"/>
                </a:solidFill>
                <a:latin typeface="Times New Roman" panose="02020603050405020304" pitchFamily="18" charset="0"/>
                <a:ea typeface="MS PGothic" panose="020B0600070205080204" pitchFamily="34" charset="-128"/>
              </a:defRPr>
            </a:lvl5pPr>
            <a:lvl6pPr marL="25146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eaLnBrk="1" hangingPunct="1">
              <a:lnSpc>
                <a:spcPct val="100000"/>
              </a:lnSpc>
              <a:buClrTx/>
              <a:buSzTx/>
              <a:buFontTx/>
              <a:buNone/>
            </a:pPr>
            <a:endParaRPr lang="en-US" altLang="en-US" sz="2357">
              <a:solidFill>
                <a:srgbClr val="000099"/>
              </a:solidFill>
              <a:latin typeface="Arial" panose="020B0604020202020204" pitchFamily="34" charset="0"/>
              <a:cs typeface="Arial" panose="020B0604020202020204" pitchFamily="34" charset="0"/>
            </a:endParaRPr>
          </a:p>
        </p:txBody>
      </p:sp>
      <p:sp>
        <p:nvSpPr>
          <p:cNvPr id="32770" name="Rectangle 3"/>
          <p:cNvSpPr>
            <a:spLocks noChangeArrowheads="1"/>
          </p:cNvSpPr>
          <p:nvPr/>
        </p:nvSpPr>
        <p:spPr bwMode="auto">
          <a:xfrm>
            <a:off x="566738" y="5022514"/>
            <a:ext cx="65" cy="362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12825">
              <a:defRPr sz="2400">
                <a:solidFill>
                  <a:schemeClr val="bg1"/>
                </a:solidFill>
                <a:latin typeface="Times New Roman" panose="02020603050405020304" pitchFamily="18" charset="0"/>
                <a:ea typeface="MS PGothic" panose="020B0600070205080204" pitchFamily="34" charset="-128"/>
              </a:defRPr>
            </a:lvl1pPr>
            <a:lvl2pPr marL="742950" indent="-285750" defTabSz="1012825">
              <a:defRPr sz="2400">
                <a:solidFill>
                  <a:schemeClr val="bg1"/>
                </a:solidFill>
                <a:latin typeface="Times New Roman" panose="02020603050405020304" pitchFamily="18" charset="0"/>
                <a:ea typeface="MS PGothic" panose="020B0600070205080204" pitchFamily="34" charset="-128"/>
              </a:defRPr>
            </a:lvl2pPr>
            <a:lvl3pPr marL="1143000" indent="-228600" defTabSz="1012825">
              <a:defRPr sz="2400">
                <a:solidFill>
                  <a:schemeClr val="bg1"/>
                </a:solidFill>
                <a:latin typeface="Times New Roman" panose="02020603050405020304" pitchFamily="18" charset="0"/>
                <a:ea typeface="MS PGothic" panose="020B0600070205080204" pitchFamily="34" charset="-128"/>
              </a:defRPr>
            </a:lvl3pPr>
            <a:lvl4pPr marL="1600200" indent="-228600" defTabSz="1012825">
              <a:defRPr sz="2400">
                <a:solidFill>
                  <a:schemeClr val="bg1"/>
                </a:solidFill>
                <a:latin typeface="Times New Roman" panose="02020603050405020304" pitchFamily="18" charset="0"/>
                <a:ea typeface="MS PGothic" panose="020B0600070205080204" pitchFamily="34" charset="-128"/>
              </a:defRPr>
            </a:lvl4pPr>
            <a:lvl5pPr marL="2057400" indent="-228600" defTabSz="1012825">
              <a:defRPr sz="2400">
                <a:solidFill>
                  <a:schemeClr val="bg1"/>
                </a:solidFill>
                <a:latin typeface="Times New Roman" panose="02020603050405020304" pitchFamily="18" charset="0"/>
                <a:ea typeface="MS PGothic" panose="020B0600070205080204" pitchFamily="34" charset="-128"/>
              </a:defRPr>
            </a:lvl5pPr>
            <a:lvl6pPr marL="25146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eaLnBrk="1" hangingPunct="1">
              <a:lnSpc>
                <a:spcPct val="100000"/>
              </a:lnSpc>
              <a:buClrTx/>
              <a:buSzTx/>
              <a:buFontTx/>
              <a:buNone/>
            </a:pPr>
            <a:endParaRPr lang="en-US" altLang="en-US" sz="2357">
              <a:solidFill>
                <a:srgbClr val="000099"/>
              </a:solidFill>
              <a:latin typeface="Arial" panose="020B0604020202020204" pitchFamily="34" charset="0"/>
              <a:cs typeface="Arial" panose="020B0604020202020204" pitchFamily="34" charset="0"/>
            </a:endParaRPr>
          </a:p>
        </p:txBody>
      </p:sp>
      <p:sp>
        <p:nvSpPr>
          <p:cNvPr id="32771" name="Rectangle 4"/>
          <p:cNvSpPr>
            <a:spLocks noChangeArrowheads="1"/>
          </p:cNvSpPr>
          <p:nvPr/>
        </p:nvSpPr>
        <p:spPr bwMode="auto">
          <a:xfrm>
            <a:off x="566738" y="5197108"/>
            <a:ext cx="65" cy="362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1012825">
              <a:defRPr sz="2400">
                <a:solidFill>
                  <a:schemeClr val="bg1"/>
                </a:solidFill>
                <a:latin typeface="Times New Roman" panose="02020603050405020304" pitchFamily="18" charset="0"/>
                <a:ea typeface="MS PGothic" panose="020B0600070205080204" pitchFamily="34" charset="-128"/>
              </a:defRPr>
            </a:lvl1pPr>
            <a:lvl2pPr marL="742950" indent="-285750" defTabSz="1012825">
              <a:defRPr sz="2400">
                <a:solidFill>
                  <a:schemeClr val="bg1"/>
                </a:solidFill>
                <a:latin typeface="Times New Roman" panose="02020603050405020304" pitchFamily="18" charset="0"/>
                <a:ea typeface="MS PGothic" panose="020B0600070205080204" pitchFamily="34" charset="-128"/>
              </a:defRPr>
            </a:lvl2pPr>
            <a:lvl3pPr marL="1143000" indent="-228600" defTabSz="1012825">
              <a:defRPr sz="2400">
                <a:solidFill>
                  <a:schemeClr val="bg1"/>
                </a:solidFill>
                <a:latin typeface="Times New Roman" panose="02020603050405020304" pitchFamily="18" charset="0"/>
                <a:ea typeface="MS PGothic" panose="020B0600070205080204" pitchFamily="34" charset="-128"/>
              </a:defRPr>
            </a:lvl3pPr>
            <a:lvl4pPr marL="1600200" indent="-228600" defTabSz="1012825">
              <a:defRPr sz="2400">
                <a:solidFill>
                  <a:schemeClr val="bg1"/>
                </a:solidFill>
                <a:latin typeface="Times New Roman" panose="02020603050405020304" pitchFamily="18" charset="0"/>
                <a:ea typeface="MS PGothic" panose="020B0600070205080204" pitchFamily="34" charset="-128"/>
              </a:defRPr>
            </a:lvl4pPr>
            <a:lvl5pPr marL="2057400" indent="-228600" defTabSz="1012825">
              <a:defRPr sz="2400">
                <a:solidFill>
                  <a:schemeClr val="bg1"/>
                </a:solidFill>
                <a:latin typeface="Times New Roman" panose="02020603050405020304" pitchFamily="18" charset="0"/>
                <a:ea typeface="MS PGothic" panose="020B0600070205080204" pitchFamily="34" charset="-128"/>
              </a:defRPr>
            </a:lvl5pPr>
            <a:lvl6pPr marL="25146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1012825"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eaLnBrk="1" hangingPunct="1">
              <a:lnSpc>
                <a:spcPct val="100000"/>
              </a:lnSpc>
              <a:buClrTx/>
              <a:buSzTx/>
              <a:buFontTx/>
              <a:buNone/>
            </a:pPr>
            <a:endParaRPr lang="en-US" altLang="en-US" sz="2357">
              <a:solidFill>
                <a:srgbClr val="000099"/>
              </a:solidFill>
              <a:latin typeface="Arial" panose="020B0604020202020204" pitchFamily="34" charset="0"/>
              <a:cs typeface="Arial" panose="020B0604020202020204" pitchFamily="34" charset="0"/>
            </a:endParaRPr>
          </a:p>
        </p:txBody>
      </p:sp>
      <p:sp>
        <p:nvSpPr>
          <p:cNvPr id="169989" name="Rectangle 5"/>
          <p:cNvSpPr>
            <a:spLocks noChangeArrowheads="1"/>
          </p:cNvSpPr>
          <p:nvPr/>
        </p:nvSpPr>
        <p:spPr bwMode="auto">
          <a:xfrm>
            <a:off x="1662796" y="311781"/>
            <a:ext cx="5720023" cy="99074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84528" tIns="41478" rIns="84528" bIns="41478" anchor="ct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algn="ctr" defTabSz="798180"/>
            <a:r>
              <a:rPr lang="en-US" altLang="en-US" b="1" dirty="0">
                <a:solidFill>
                  <a:srgbClr val="000099"/>
                </a:solidFill>
                <a:latin typeface="Arial" panose="020B0604020202020204" pitchFamily="34" charset="0"/>
              </a:rPr>
              <a:t>Comparison between cell lines: </a:t>
            </a:r>
            <a:br>
              <a:rPr lang="en-US" altLang="en-US" b="1" dirty="0">
                <a:solidFill>
                  <a:srgbClr val="000099"/>
                </a:solidFill>
                <a:latin typeface="Arial" panose="020B0604020202020204" pitchFamily="34" charset="0"/>
              </a:rPr>
            </a:br>
            <a:r>
              <a:rPr lang="en-US" altLang="en-US" b="1" dirty="0">
                <a:solidFill>
                  <a:srgbClr val="000099"/>
                </a:solidFill>
                <a:latin typeface="Arial" panose="020B0604020202020204" pitchFamily="34" charset="0"/>
              </a:rPr>
              <a:t>Ha-</a:t>
            </a:r>
            <a:r>
              <a:rPr lang="en-US" altLang="en-US" b="1" dirty="0" err="1">
                <a:solidFill>
                  <a:srgbClr val="000099"/>
                </a:solidFill>
                <a:latin typeface="Arial" panose="020B0604020202020204" pitchFamily="34" charset="0"/>
              </a:rPr>
              <a:t>CaT</a:t>
            </a:r>
            <a:r>
              <a:rPr lang="en-US" altLang="en-US" b="1" dirty="0">
                <a:solidFill>
                  <a:srgbClr val="000099"/>
                </a:solidFill>
                <a:latin typeface="Arial" panose="020B0604020202020204" pitchFamily="34" charset="0"/>
              </a:rPr>
              <a:t> and A549 (48h)</a:t>
            </a:r>
          </a:p>
        </p:txBody>
      </p:sp>
      <p:grpSp>
        <p:nvGrpSpPr>
          <p:cNvPr id="32773" name="Group 6"/>
          <p:cNvGrpSpPr>
            <a:grpSpLocks/>
          </p:cNvGrpSpPr>
          <p:nvPr/>
        </p:nvGrpSpPr>
        <p:grpSpPr bwMode="auto">
          <a:xfrm>
            <a:off x="4522808" y="5618353"/>
            <a:ext cx="1344095" cy="648492"/>
            <a:chOff x="3264" y="3860"/>
            <a:chExt cx="970" cy="468"/>
          </a:xfrm>
        </p:grpSpPr>
        <p:grpSp>
          <p:nvGrpSpPr>
            <p:cNvPr id="32794" name="Group 7"/>
            <p:cNvGrpSpPr>
              <a:grpSpLocks/>
            </p:cNvGrpSpPr>
            <p:nvPr/>
          </p:nvGrpSpPr>
          <p:grpSpPr bwMode="auto">
            <a:xfrm>
              <a:off x="3264" y="3860"/>
              <a:ext cx="597" cy="202"/>
              <a:chOff x="3264" y="3860"/>
              <a:chExt cx="597" cy="202"/>
            </a:xfrm>
          </p:grpSpPr>
          <p:sp>
            <p:nvSpPr>
              <p:cNvPr id="169992" name="Rectangle 8"/>
              <p:cNvSpPr>
                <a:spLocks noChangeAspect="1" noChangeArrowheads="1"/>
              </p:cNvSpPr>
              <p:nvPr/>
            </p:nvSpPr>
            <p:spPr bwMode="auto">
              <a:xfrm>
                <a:off x="3264" y="3946"/>
                <a:ext cx="73" cy="73"/>
              </a:xfrm>
              <a:prstGeom prst="rect">
                <a:avLst/>
              </a:prstGeom>
              <a:solidFill>
                <a:srgbClr val="FF00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69993" name="Text Box 9"/>
              <p:cNvSpPr txBox="1">
                <a:spLocks noChangeArrowheads="1"/>
              </p:cNvSpPr>
              <p:nvPr/>
            </p:nvSpPr>
            <p:spPr bwMode="auto">
              <a:xfrm>
                <a:off x="3300" y="3860"/>
                <a:ext cx="561"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 Ha-CaT</a:t>
                </a:r>
              </a:p>
            </p:txBody>
          </p:sp>
        </p:grpSp>
        <p:grpSp>
          <p:nvGrpSpPr>
            <p:cNvPr id="32795" name="Group 10"/>
            <p:cNvGrpSpPr>
              <a:grpSpLocks/>
            </p:cNvGrpSpPr>
            <p:nvPr/>
          </p:nvGrpSpPr>
          <p:grpSpPr bwMode="auto">
            <a:xfrm>
              <a:off x="3264" y="3996"/>
              <a:ext cx="457" cy="202"/>
              <a:chOff x="3264" y="3991"/>
              <a:chExt cx="457" cy="202"/>
            </a:xfrm>
          </p:grpSpPr>
          <p:sp>
            <p:nvSpPr>
              <p:cNvPr id="169995" name="Rectangle 11"/>
              <p:cNvSpPr>
                <a:spLocks noChangeAspect="1" noChangeArrowheads="1"/>
              </p:cNvSpPr>
              <p:nvPr/>
            </p:nvSpPr>
            <p:spPr bwMode="auto">
              <a:xfrm>
                <a:off x="3264" y="4080"/>
                <a:ext cx="73" cy="73"/>
              </a:xfrm>
              <a:prstGeom prst="rect">
                <a:avLst/>
              </a:prstGeom>
              <a:solidFill>
                <a:srgbClr val="00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69996" name="Text Box 12"/>
              <p:cNvSpPr txBox="1">
                <a:spLocks noChangeArrowheads="1"/>
              </p:cNvSpPr>
              <p:nvPr/>
            </p:nvSpPr>
            <p:spPr bwMode="auto">
              <a:xfrm>
                <a:off x="3300" y="3991"/>
                <a:ext cx="421"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 A549</a:t>
                </a:r>
              </a:p>
            </p:txBody>
          </p:sp>
        </p:grpSp>
        <p:grpSp>
          <p:nvGrpSpPr>
            <p:cNvPr id="32796" name="Group 13"/>
            <p:cNvGrpSpPr>
              <a:grpSpLocks/>
            </p:cNvGrpSpPr>
            <p:nvPr/>
          </p:nvGrpSpPr>
          <p:grpSpPr bwMode="auto">
            <a:xfrm>
              <a:off x="3264" y="4126"/>
              <a:ext cx="970" cy="202"/>
              <a:chOff x="3264" y="4126"/>
              <a:chExt cx="970" cy="202"/>
            </a:xfrm>
          </p:grpSpPr>
          <p:sp>
            <p:nvSpPr>
              <p:cNvPr id="169998" name="Rectangle 14"/>
              <p:cNvSpPr>
                <a:spLocks noChangeAspect="1" noChangeArrowheads="1"/>
              </p:cNvSpPr>
              <p:nvPr/>
            </p:nvSpPr>
            <p:spPr bwMode="auto">
              <a:xfrm>
                <a:off x="3264" y="4223"/>
                <a:ext cx="73" cy="73"/>
              </a:xfrm>
              <a:prstGeom prst="rect">
                <a:avLst/>
              </a:prstGeom>
              <a:solidFill>
                <a:srgbClr val="FFFF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buFont typeface="Times New Roman" charset="0"/>
                  <a:buNone/>
                  <a:defRPr/>
                </a:pPr>
                <a:endParaRPr lang="en-US" sz="1571">
                  <a:solidFill>
                    <a:srgbClr val="000099"/>
                  </a:solidFill>
                  <a:latin typeface="Arial" panose="020B0604020202020204" pitchFamily="34" charset="0"/>
                  <a:ea typeface="ＭＳ Ｐゴシック" charset="0"/>
                  <a:cs typeface="Arial" panose="020B0604020202020204" pitchFamily="34" charset="0"/>
                </a:endParaRPr>
              </a:p>
            </p:txBody>
          </p:sp>
          <p:sp>
            <p:nvSpPr>
              <p:cNvPr id="169999" name="Text Box 15"/>
              <p:cNvSpPr txBox="1">
                <a:spLocks noChangeArrowheads="1"/>
              </p:cNvSpPr>
              <p:nvPr/>
            </p:nvSpPr>
            <p:spPr bwMode="auto">
              <a:xfrm>
                <a:off x="3300" y="4126"/>
                <a:ext cx="934"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 common genes</a:t>
                </a:r>
              </a:p>
            </p:txBody>
          </p:sp>
        </p:grpSp>
      </p:grpSp>
      <p:sp>
        <p:nvSpPr>
          <p:cNvPr id="170000" name="Rectangle 16"/>
          <p:cNvSpPr>
            <a:spLocks noChangeArrowheads="1"/>
          </p:cNvSpPr>
          <p:nvPr/>
        </p:nvSpPr>
        <p:spPr bwMode="auto">
          <a:xfrm>
            <a:off x="4353190" y="1281220"/>
            <a:ext cx="4257897" cy="575799"/>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57200" eaLnBrk="0" fontAlgn="base" hangingPunct="0">
              <a:lnSpc>
                <a:spcPct val="119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algn="ctr"/>
            <a:r>
              <a:rPr lang="en-US" altLang="en-US" sz="1571" b="1">
                <a:solidFill>
                  <a:srgbClr val="000099"/>
                </a:solidFill>
                <a:latin typeface="Arial" panose="020B0604020202020204" pitchFamily="34" charset="0"/>
                <a:cs typeface="Arial" panose="020B0604020202020204" pitchFamily="34" charset="0"/>
              </a:rPr>
              <a:t>Inflammation mediated by chemokine and </a:t>
            </a:r>
          </a:p>
          <a:p>
            <a:pPr algn="ctr"/>
            <a:r>
              <a:rPr lang="en-US" altLang="en-US" sz="1571" b="1">
                <a:solidFill>
                  <a:srgbClr val="000099"/>
                </a:solidFill>
                <a:latin typeface="Arial" panose="020B0604020202020204" pitchFamily="34" charset="0"/>
                <a:cs typeface="Arial" panose="020B0604020202020204" pitchFamily="34" charset="0"/>
              </a:rPr>
              <a:t>cytokine signaling pathway</a:t>
            </a:r>
          </a:p>
        </p:txBody>
      </p:sp>
      <p:grpSp>
        <p:nvGrpSpPr>
          <p:cNvPr id="32775" name="Group 17"/>
          <p:cNvGrpSpPr>
            <a:grpSpLocks/>
          </p:cNvGrpSpPr>
          <p:nvPr/>
        </p:nvGrpSpPr>
        <p:grpSpPr bwMode="auto">
          <a:xfrm>
            <a:off x="3958844" y="1932483"/>
            <a:ext cx="5153286" cy="3710810"/>
            <a:chOff x="2880" y="1109"/>
            <a:chExt cx="3719" cy="2678"/>
          </a:xfrm>
        </p:grpSpPr>
        <p:grpSp>
          <p:nvGrpSpPr>
            <p:cNvPr id="32782" name="Group 18"/>
            <p:cNvGrpSpPr>
              <a:grpSpLocks/>
            </p:cNvGrpSpPr>
            <p:nvPr/>
          </p:nvGrpSpPr>
          <p:grpSpPr bwMode="auto">
            <a:xfrm>
              <a:off x="2880" y="1109"/>
              <a:ext cx="1859" cy="1291"/>
              <a:chOff x="2976" y="1157"/>
              <a:chExt cx="1859" cy="1291"/>
            </a:xfrm>
          </p:grpSpPr>
          <p:pic>
            <p:nvPicPr>
              <p:cNvPr id="32792" name="Picture 19" descr="HaCat-A549_Inflammation-SW"/>
              <p:cNvPicPr>
                <a:picLocks noChangeAspect="1" noChangeArrowheads="1"/>
              </p:cNvPicPr>
              <p:nvPr/>
            </p:nvPicPr>
            <p:blipFill>
              <a:blip r:embed="rId4" cstate="print">
                <a:extLst>
                  <a:ext uri="{28A0092B-C50C-407E-A947-70E740481C1C}">
                    <a14:useLocalDpi xmlns:a14="http://schemas.microsoft.com/office/drawing/2010/main" val="0"/>
                  </a:ext>
                </a:extLst>
              </a:blip>
              <a:srcRect b="7349"/>
              <a:stretch>
                <a:fillRect/>
              </a:stretch>
            </p:blipFill>
            <p:spPr bwMode="auto">
              <a:xfrm>
                <a:off x="2976" y="1157"/>
                <a:ext cx="1859"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004" name="Text Box 20"/>
              <p:cNvSpPr txBox="1">
                <a:spLocks noChangeArrowheads="1"/>
              </p:cNvSpPr>
              <p:nvPr/>
            </p:nvSpPr>
            <p:spPr bwMode="auto">
              <a:xfrm>
                <a:off x="3028" y="2208"/>
                <a:ext cx="315"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SW</a:t>
                </a:r>
              </a:p>
            </p:txBody>
          </p:sp>
        </p:grpSp>
        <p:grpSp>
          <p:nvGrpSpPr>
            <p:cNvPr id="32783" name="Group 21"/>
            <p:cNvGrpSpPr>
              <a:grpSpLocks/>
            </p:cNvGrpSpPr>
            <p:nvPr/>
          </p:nvGrpSpPr>
          <p:grpSpPr bwMode="auto">
            <a:xfrm>
              <a:off x="4742" y="1109"/>
              <a:ext cx="1857" cy="1291"/>
              <a:chOff x="4742" y="1103"/>
              <a:chExt cx="1857" cy="1291"/>
            </a:xfrm>
          </p:grpSpPr>
          <p:pic>
            <p:nvPicPr>
              <p:cNvPr id="32790" name="Picture 22" descr="HaCat-A549_Inflammation-MW"/>
              <p:cNvPicPr>
                <a:picLocks noChangeAspect="1" noChangeArrowheads="1"/>
              </p:cNvPicPr>
              <p:nvPr/>
            </p:nvPicPr>
            <p:blipFill>
              <a:blip r:embed="rId5" cstate="print">
                <a:extLst>
                  <a:ext uri="{28A0092B-C50C-407E-A947-70E740481C1C}">
                    <a14:useLocalDpi xmlns:a14="http://schemas.microsoft.com/office/drawing/2010/main" val="0"/>
                  </a:ext>
                </a:extLst>
              </a:blip>
              <a:srcRect b="7349"/>
              <a:stretch>
                <a:fillRect/>
              </a:stretch>
            </p:blipFill>
            <p:spPr bwMode="auto">
              <a:xfrm>
                <a:off x="4742" y="1103"/>
                <a:ext cx="1857"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007" name="Text Box 23"/>
              <p:cNvSpPr txBox="1">
                <a:spLocks noChangeArrowheads="1"/>
              </p:cNvSpPr>
              <p:nvPr/>
            </p:nvSpPr>
            <p:spPr bwMode="auto">
              <a:xfrm>
                <a:off x="4800" y="2160"/>
                <a:ext cx="340"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MW</a:t>
                </a:r>
              </a:p>
            </p:txBody>
          </p:sp>
        </p:grpSp>
        <p:grpSp>
          <p:nvGrpSpPr>
            <p:cNvPr id="32784" name="Group 24"/>
            <p:cNvGrpSpPr>
              <a:grpSpLocks/>
            </p:cNvGrpSpPr>
            <p:nvPr/>
          </p:nvGrpSpPr>
          <p:grpSpPr bwMode="auto">
            <a:xfrm>
              <a:off x="2880" y="2496"/>
              <a:ext cx="1857" cy="1291"/>
              <a:chOff x="2880" y="2496"/>
              <a:chExt cx="1857" cy="1291"/>
            </a:xfrm>
          </p:grpSpPr>
          <p:pic>
            <p:nvPicPr>
              <p:cNvPr id="32788" name="Picture 25" descr="HaCat-A549_Inflammation-NH2"/>
              <p:cNvPicPr>
                <a:picLocks noChangeAspect="1" noChangeArrowheads="1"/>
              </p:cNvPicPr>
              <p:nvPr/>
            </p:nvPicPr>
            <p:blipFill>
              <a:blip r:embed="rId6" cstate="print">
                <a:extLst>
                  <a:ext uri="{28A0092B-C50C-407E-A947-70E740481C1C}">
                    <a14:useLocalDpi xmlns:a14="http://schemas.microsoft.com/office/drawing/2010/main" val="0"/>
                  </a:ext>
                </a:extLst>
              </a:blip>
              <a:srcRect b="7349"/>
              <a:stretch>
                <a:fillRect/>
              </a:stretch>
            </p:blipFill>
            <p:spPr bwMode="auto">
              <a:xfrm>
                <a:off x="2880" y="2496"/>
                <a:ext cx="1857"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010" name="Text Box 26"/>
              <p:cNvSpPr txBox="1">
                <a:spLocks noChangeArrowheads="1"/>
              </p:cNvSpPr>
              <p:nvPr/>
            </p:nvSpPr>
            <p:spPr bwMode="auto">
              <a:xfrm>
                <a:off x="2930" y="3552"/>
                <a:ext cx="360"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NH2</a:t>
                </a:r>
              </a:p>
            </p:txBody>
          </p:sp>
        </p:grpSp>
        <p:grpSp>
          <p:nvGrpSpPr>
            <p:cNvPr id="32785" name="Group 27"/>
            <p:cNvGrpSpPr>
              <a:grpSpLocks/>
            </p:cNvGrpSpPr>
            <p:nvPr/>
          </p:nvGrpSpPr>
          <p:grpSpPr bwMode="auto">
            <a:xfrm>
              <a:off x="4742" y="2496"/>
              <a:ext cx="1857" cy="1291"/>
              <a:chOff x="4742" y="2352"/>
              <a:chExt cx="1857" cy="1291"/>
            </a:xfrm>
          </p:grpSpPr>
          <p:pic>
            <p:nvPicPr>
              <p:cNvPr id="32786" name="Picture 28" descr="HaCat-A549_Inflammation-COOH"/>
              <p:cNvPicPr>
                <a:picLocks noChangeAspect="1" noChangeArrowheads="1"/>
              </p:cNvPicPr>
              <p:nvPr/>
            </p:nvPicPr>
            <p:blipFill>
              <a:blip r:embed="rId7" cstate="print">
                <a:extLst>
                  <a:ext uri="{28A0092B-C50C-407E-A947-70E740481C1C}">
                    <a14:useLocalDpi xmlns:a14="http://schemas.microsoft.com/office/drawing/2010/main" val="0"/>
                  </a:ext>
                </a:extLst>
              </a:blip>
              <a:srcRect b="7349"/>
              <a:stretch>
                <a:fillRect/>
              </a:stretch>
            </p:blipFill>
            <p:spPr bwMode="auto">
              <a:xfrm>
                <a:off x="4742" y="2352"/>
                <a:ext cx="1857"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0013" name="Text Box 29"/>
              <p:cNvSpPr txBox="1">
                <a:spLocks noChangeArrowheads="1"/>
              </p:cNvSpPr>
              <p:nvPr/>
            </p:nvSpPr>
            <p:spPr bwMode="auto">
              <a:xfrm>
                <a:off x="4798" y="3408"/>
                <a:ext cx="473" cy="20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 typeface="Times New Roman" charset="0"/>
                  <a:buNone/>
                  <a:defRPr/>
                </a:pPr>
                <a:r>
                  <a:rPr lang="en-US" sz="1222">
                    <a:solidFill>
                      <a:srgbClr val="000099"/>
                    </a:solidFill>
                    <a:latin typeface="Arial" panose="020B0604020202020204" pitchFamily="34" charset="0"/>
                    <a:ea typeface="ＭＳ Ｐゴシック" charset="0"/>
                    <a:cs typeface="Arial" panose="020B0604020202020204" pitchFamily="34" charset="0"/>
                  </a:rPr>
                  <a:t>COOH</a:t>
                </a:r>
              </a:p>
            </p:txBody>
          </p:sp>
        </p:grpSp>
      </p:grpSp>
      <p:grpSp>
        <p:nvGrpSpPr>
          <p:cNvPr id="32776" name="Group 30"/>
          <p:cNvGrpSpPr>
            <a:grpSpLocks/>
          </p:cNvGrpSpPr>
          <p:nvPr/>
        </p:nvGrpSpPr>
        <p:grpSpPr bwMode="auto">
          <a:xfrm>
            <a:off x="424013" y="3927839"/>
            <a:ext cx="3264626" cy="2194893"/>
            <a:chOff x="306" y="2640"/>
            <a:chExt cx="2356" cy="1584"/>
          </a:xfrm>
        </p:grpSpPr>
        <p:graphicFrame>
          <p:nvGraphicFramePr>
            <p:cNvPr id="32780" name="Object 31"/>
            <p:cNvGraphicFramePr>
              <a:graphicFrameLocks noChangeAspect="1"/>
            </p:cNvGraphicFramePr>
            <p:nvPr/>
          </p:nvGraphicFramePr>
          <p:xfrm>
            <a:off x="306" y="2653"/>
            <a:ext cx="2356" cy="1571"/>
          </p:xfrm>
          <a:graphic>
            <a:graphicData uri="http://schemas.openxmlformats.org/presentationml/2006/ole">
              <mc:AlternateContent xmlns:mc="http://schemas.openxmlformats.org/markup-compatibility/2006">
                <mc:Choice xmlns:v="urn:schemas-microsoft-com:vml" Requires="v">
                  <p:oleObj spid="_x0000_s3132" name="Chart" r:id="rId8" imgW="6981869" imgH="4657784" progId="MSGraph.Chart.8">
                    <p:embed followColorScheme="full"/>
                  </p:oleObj>
                </mc:Choice>
                <mc:Fallback>
                  <p:oleObj name="Chart" r:id="rId8" imgW="6981869" imgH="4657784" progId="MSGraph.Chart.8">
                    <p:embed followColorScheme="full"/>
                    <p:pic>
                      <p:nvPicPr>
                        <p:cNvPr id="32780" name="Object 31"/>
                        <p:cNvPicPr>
                          <a:picLocks noChangeAspect="1" noChangeArrowheads="1"/>
                        </p:cNvPicPr>
                        <p:nvPr/>
                      </p:nvPicPr>
                      <p:blipFill>
                        <a:blip r:embed="rId9"/>
                        <a:srcRect/>
                        <a:stretch>
                          <a:fillRect/>
                        </a:stretch>
                      </p:blipFill>
                      <p:spPr bwMode="auto">
                        <a:xfrm>
                          <a:off x="306" y="2653"/>
                          <a:ext cx="2356" cy="15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70016" name="Rectangle 32"/>
            <p:cNvSpPr>
              <a:spLocks noChangeArrowheads="1"/>
            </p:cNvSpPr>
            <p:nvPr/>
          </p:nvSpPr>
          <p:spPr bwMode="auto">
            <a:xfrm>
              <a:off x="960" y="2640"/>
              <a:ext cx="1392" cy="192"/>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buFont typeface="Times New Roman" charset="0"/>
                <a:buNone/>
                <a:defRPr/>
              </a:pPr>
              <a:r>
                <a:rPr lang="en-US" sz="1047" b="1">
                  <a:solidFill>
                    <a:srgbClr val="000099"/>
                  </a:solidFill>
                  <a:latin typeface="Arial" panose="020B0604020202020204" pitchFamily="34" charset="0"/>
                  <a:ea typeface="ＭＳ Ｐゴシック" charset="0"/>
                  <a:cs typeface="Arial" panose="020B0604020202020204" pitchFamily="34" charset="0"/>
                </a:rPr>
                <a:t>Inflammation Pathway Genes</a:t>
              </a:r>
            </a:p>
          </p:txBody>
        </p:sp>
      </p:grpSp>
      <p:grpSp>
        <p:nvGrpSpPr>
          <p:cNvPr id="32777" name="Group 33"/>
          <p:cNvGrpSpPr>
            <a:grpSpLocks/>
          </p:cNvGrpSpPr>
          <p:nvPr/>
        </p:nvGrpSpPr>
        <p:grpSpPr bwMode="auto">
          <a:xfrm>
            <a:off x="393529" y="1462742"/>
            <a:ext cx="3597185" cy="2398585"/>
            <a:chOff x="284" y="861"/>
            <a:chExt cx="2596" cy="1731"/>
          </a:xfrm>
        </p:grpSpPr>
        <p:graphicFrame>
          <p:nvGraphicFramePr>
            <p:cNvPr id="32778" name="Object 34"/>
            <p:cNvGraphicFramePr>
              <a:graphicFrameLocks noChangeAspect="1"/>
            </p:cNvGraphicFramePr>
            <p:nvPr/>
          </p:nvGraphicFramePr>
          <p:xfrm>
            <a:off x="284" y="861"/>
            <a:ext cx="2596" cy="1731"/>
          </p:xfrm>
          <a:graphic>
            <a:graphicData uri="http://schemas.openxmlformats.org/presentationml/2006/ole">
              <mc:AlternateContent xmlns:mc="http://schemas.openxmlformats.org/markup-compatibility/2006">
                <mc:Choice xmlns:v="urn:schemas-microsoft-com:vml" Requires="v">
                  <p:oleObj spid="_x0000_s3133" name="Chart" r:id="rId10" imgW="6981869" imgH="4657784" progId="MSGraph.Chart.8">
                    <p:embed followColorScheme="full"/>
                  </p:oleObj>
                </mc:Choice>
                <mc:Fallback>
                  <p:oleObj name="Chart" r:id="rId10" imgW="6981869" imgH="4657784" progId="MSGraph.Chart.8">
                    <p:embed followColorScheme="full"/>
                    <p:pic>
                      <p:nvPicPr>
                        <p:cNvPr id="32778" name="Object 34"/>
                        <p:cNvPicPr>
                          <a:picLocks noChangeAspect="1" noChangeArrowheads="1"/>
                        </p:cNvPicPr>
                        <p:nvPr/>
                      </p:nvPicPr>
                      <p:blipFill>
                        <a:blip r:embed="rId11"/>
                        <a:srcRect/>
                        <a:stretch>
                          <a:fillRect/>
                        </a:stretch>
                      </p:blipFill>
                      <p:spPr bwMode="auto">
                        <a:xfrm>
                          <a:off x="284" y="861"/>
                          <a:ext cx="2596" cy="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70019" name="Rectangle 35"/>
            <p:cNvSpPr>
              <a:spLocks noChangeArrowheads="1"/>
            </p:cNvSpPr>
            <p:nvPr/>
          </p:nvSpPr>
          <p:spPr bwMode="auto">
            <a:xfrm>
              <a:off x="1008" y="874"/>
              <a:ext cx="1200" cy="192"/>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buFont typeface="Times New Roman" charset="0"/>
                <a:buNone/>
                <a:defRPr/>
              </a:pPr>
              <a:r>
                <a:rPr lang="en-US" sz="1047" b="1">
                  <a:solidFill>
                    <a:srgbClr val="000099"/>
                  </a:solidFill>
                  <a:latin typeface="Arial" panose="020B0604020202020204" pitchFamily="34" charset="0"/>
                  <a:ea typeface="ＭＳ Ｐゴシック" charset="0"/>
                  <a:cs typeface="Arial" panose="020B0604020202020204" pitchFamily="34" charset="0"/>
                </a:rPr>
                <a:t>Total Genes</a:t>
              </a:r>
            </a:p>
          </p:txBody>
        </p:sp>
      </p:grpSp>
    </p:spTree>
    <p:extLst>
      <p:ext uri="{BB962C8B-B14F-4D97-AF65-F5344CB8AC3E}">
        <p14:creationId xmlns:p14="http://schemas.microsoft.com/office/powerpoint/2010/main" val="184600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BFBF4E0A-871D-40B9-9C7C-2784D0D3730A}" vid="{B038D43D-E898-4A78-BF5F-39D03152F3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Theme1</Template>
  <TotalTime>15569</TotalTime>
  <Words>1743</Words>
  <Application>Microsoft Macintosh PowerPoint</Application>
  <PresentationFormat>On-screen Show (4:3)</PresentationFormat>
  <Paragraphs>281</Paragraphs>
  <Slides>19</Slides>
  <Notes>14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3</vt:i4>
      </vt:variant>
      <vt:variant>
        <vt:lpstr>Slide Titles</vt:lpstr>
      </vt:variant>
      <vt:variant>
        <vt:i4>19</vt:i4>
      </vt:variant>
    </vt:vector>
  </HeadingPairs>
  <TitlesOfParts>
    <vt:vector size="29" baseType="lpstr">
      <vt:lpstr>American Typewriter</vt:lpstr>
      <vt:lpstr>Arial</vt:lpstr>
      <vt:lpstr>Arial Narrow</vt:lpstr>
      <vt:lpstr>Calibri</vt:lpstr>
      <vt:lpstr>Times New Roman</vt:lpstr>
      <vt:lpstr>Wingdings</vt:lpstr>
      <vt:lpstr>Theme1</vt:lpstr>
      <vt:lpstr>Equation</vt:lpstr>
      <vt:lpstr>Chart</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Biological effects  of air pollution</vt:lpstr>
      <vt:lpstr>PowerPoint Presentation</vt:lpstr>
      <vt:lpstr>Gene expression modulation in lung of mice 1d after i. tr. exposure to nanotubes (1mg/Kg b.w.)</vt:lpstr>
      <vt:lpstr>Lung, mice 24h,  Oxidative stress response pathway</vt:lpstr>
      <vt:lpstr>In vivo (mice) Lung, 24h, Inflammation mediated by chemokine and cytokine signaling pathway</vt:lpstr>
      <vt:lpstr>In vivo (mice) Modulation of chemokines gene expression in lung of mice 1d after i. tr. exposure to nanotubes (1mg/kg_bw)</vt:lpstr>
      <vt:lpstr>In vitro (A549) and in vivo (mice lungs)  Inflammation mediated by chemokine and cytokine signaling pathway</vt:lpstr>
      <vt:lpstr>In vivo - Human volunteers Lipidomics in the blood of healthy volunteers after exposure to SWCNTs and MWCNTs of different functionalization</vt:lpstr>
      <vt:lpstr>In vivo - Human volunteers  Immunological parameters in the blood of healthy volunteers after exposure to SWCNTs and MWCNTs of different functionalization</vt:lpstr>
      <vt:lpstr>Up-regulation of anti-apoptotic pathway in the presence of carbon nanoparticles</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Spyros</dc:creator>
  <cp:lastModifiedBy>Dimosthenis Sarigiannis</cp:lastModifiedBy>
  <cp:revision>519</cp:revision>
  <dcterms:created xsi:type="dcterms:W3CDTF">2011-05-30T08:59:14Z</dcterms:created>
  <dcterms:modified xsi:type="dcterms:W3CDTF">2019-10-16T20:15:53Z</dcterms:modified>
</cp:coreProperties>
</file>